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media1.mov" ContentType="video/unknown"/>
  <Override PartName="/ppt/notesSlides/notesSlide3.xml" ContentType="application/vnd.openxmlformats-officedocument.presentationml.notesSlide+xml"/>
  <Override PartName="/ppt/media/media2.mov" ContentType="video/unknown"/>
  <Override PartName="/ppt/media/media3.mov" ContentType="video/unknown"/>
  <Override PartName="/ppt/notesSlides/notesSlide4.xml" ContentType="application/vnd.openxmlformats-officedocument.presentationml.notesSlide+xml"/>
  <Override PartName="/ppt/media/image1.jpe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media4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eorgi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eorgi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eorgi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eorgi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eorgi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eorgi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eorgi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eorgi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eorgi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solidFill>
                <a:srgbClr val="3797C6"/>
              </a:solidFill>
              <a:prstDash val="solid"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solidFill>
                <a:srgbClr val="3797C6"/>
              </a:solidFill>
              <a:prstDash val="solid"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0" name="Shape 12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1" name="Shape 1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84200"/>
            <a:r>
              <a:t>Lives in nutrient and bacteria rich environments. </a:t>
            </a:r>
          </a:p>
          <a:p>
            <a:pPr defTabSz="584200"/>
            <a:r>
              <a:t>Feed on bacteria that develop in decaying organic matter.</a:t>
            </a:r>
          </a:p>
          <a:p>
            <a:pPr defTabSz="584200"/>
          </a:p>
          <a:p>
            <a:pPr defTabSz="584200"/>
            <a:r>
              <a:t>2 sexes — males and hermaphrodites (pictured)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84200"/>
            <a:r>
              <a:t>Lives in nutrient and bacteria rich environments. </a:t>
            </a:r>
          </a:p>
          <a:p>
            <a:pPr defTabSz="584200"/>
            <a:r>
              <a:t>Feed on bacteria that develop in decaying organic matter.</a:t>
            </a:r>
          </a:p>
          <a:p>
            <a:pPr defTabSz="584200"/>
          </a:p>
          <a:p>
            <a:pPr defTabSz="584200"/>
            <a:r>
              <a:t>2 sexes — males and hermaphrodites (pictured)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4" name="Shape 18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84200"/>
          </a:lstStyle>
          <a:p>
            <a:pPr/>
            <a:r>
              <a:t>(2) EGFP-PIE-1 fusion protein, dual time-lapse DIC and fluorescence microscopy, 100x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7" name="Shape 2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25000"/>
              </a:lnSpc>
              <a:defRPr sz="1600"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t>Major components are (1) F-Actin, (2) Myosin filaments, (3) Actin binding proteins</a:t>
            </a:r>
          </a:p>
          <a:p>
            <a:pPr>
              <a:lnSpc>
                <a:spcPct val="125000"/>
              </a:lnSpc>
              <a:defRPr sz="1600">
                <a:latin typeface="Avenir Roman"/>
                <a:ea typeface="Avenir Roman"/>
                <a:cs typeface="Avenir Roman"/>
                <a:sym typeface="Avenir Roman"/>
              </a:defRPr>
            </a:pPr>
          </a:p>
          <a:p>
            <a:pPr>
              <a:lnSpc>
                <a:spcPct val="125000"/>
              </a:lnSpc>
              <a:defRPr sz="1600"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t>EM of black tetra keratocytes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8" name="Shape 2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84200"/>
            <a:r>
              <a:t>Phosphorylation sites (red) — PKC-3 phosphorylates </a:t>
            </a:r>
          </a:p>
          <a:p>
            <a:pPr defTabSz="584200"/>
            <a:r>
              <a:t>pPARs,  &amp; PAR-1 phosphorylates PAR-3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3" name="Shape 3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84200"/>
            <a:r>
              <a:t>Phosphorylation sites (red) — PKC-3 phosphorylates </a:t>
            </a:r>
          </a:p>
          <a:p>
            <a:pPr defTabSz="584200"/>
            <a:r>
              <a:t>pPARs,  &amp; PAR-1 phosphorylates PAR-3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ks.pdf" descr="pk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40186" y="5797535"/>
            <a:ext cx="2828190" cy="25971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cbg.pdf" descr="cbg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4747" y="6076935"/>
            <a:ext cx="4559301" cy="20383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TUD.png" descr="TU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44368" y="6497362"/>
            <a:ext cx="4140201" cy="1197519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K Vijay Kumar"/>
          <p:cNvSpPr/>
          <p:nvPr/>
        </p:nvSpPr>
        <p:spPr>
          <a:xfrm>
            <a:off x="4949088" y="4393360"/>
            <a:ext cx="275113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K Vijay Kumar</a:t>
            </a:r>
          </a:p>
        </p:txBody>
      </p:sp>
      <p:sp>
        <p:nvSpPr>
          <p:cNvPr id="15" name="Title Text"/>
          <p:cNvSpPr txBox="1"/>
          <p:nvPr>
            <p:ph type="title"/>
          </p:nvPr>
        </p:nvSpPr>
        <p:spPr>
          <a:xfrm>
            <a:off x="1270000" y="1630084"/>
            <a:ext cx="10464800" cy="1917903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–Johnny Appleseed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7" name="“Type a quote here.”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Image"/>
          <p:cNvSpPr/>
          <p:nvPr>
            <p:ph type="pic" idx="13"/>
          </p:nvPr>
        </p:nvSpPr>
        <p:spPr>
          <a:xfrm>
            <a:off x="0" y="0"/>
            <a:ext cx="12999418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mage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Image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2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3" name="Body Level One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0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Georgia"/>
              </a:defRPr>
            </a:lvl1pPr>
            <a:lvl2pPr>
              <a:defRPr>
                <a:latin typeface="+mn-lt"/>
                <a:ea typeface="+mn-ea"/>
                <a:cs typeface="+mn-cs"/>
                <a:sym typeface="Georgia"/>
              </a:defRPr>
            </a:lvl2pPr>
            <a:lvl3pPr>
              <a:defRPr>
                <a:latin typeface="+mn-lt"/>
                <a:ea typeface="+mn-ea"/>
                <a:cs typeface="+mn-cs"/>
                <a:sym typeface="Georgia"/>
              </a:defRPr>
            </a:lvl3pPr>
            <a:lvl4pPr>
              <a:defRPr>
                <a:latin typeface="+mn-lt"/>
                <a:ea typeface="+mn-ea"/>
                <a:cs typeface="+mn-cs"/>
                <a:sym typeface="Georgia"/>
              </a:defRPr>
            </a:lvl4pPr>
            <a:lvl5pPr>
              <a:defRPr>
                <a:latin typeface="+mn-lt"/>
                <a:ea typeface="+mn-ea"/>
                <a:cs typeface="+mn-cs"/>
                <a:sym typeface="Georgi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9" name="Title Text"/>
          <p:cNvSpPr txBox="1"/>
          <p:nvPr>
            <p:ph type="title"/>
          </p:nvPr>
        </p:nvSpPr>
        <p:spPr>
          <a:xfrm>
            <a:off x="952500" y="3937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0" name="Body Level One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Georgia"/>
              </a:defRPr>
            </a:lvl1pPr>
            <a:lvl2pPr>
              <a:defRPr>
                <a:latin typeface="+mn-lt"/>
                <a:ea typeface="+mn-ea"/>
                <a:cs typeface="+mn-cs"/>
                <a:sym typeface="Georgia"/>
              </a:defRPr>
            </a:lvl2pPr>
            <a:lvl3pPr>
              <a:defRPr>
                <a:latin typeface="+mn-lt"/>
                <a:ea typeface="+mn-ea"/>
                <a:cs typeface="+mn-cs"/>
                <a:sym typeface="Georgia"/>
              </a:defRPr>
            </a:lvl3pPr>
            <a:lvl4pPr>
              <a:defRPr>
                <a:latin typeface="+mn-lt"/>
                <a:ea typeface="+mn-ea"/>
                <a:cs typeface="+mn-cs"/>
                <a:sym typeface="Georgia"/>
              </a:defRPr>
            </a:lvl4pPr>
            <a:lvl5pPr>
              <a:defRPr>
                <a:latin typeface="+mn-lt"/>
                <a:ea typeface="+mn-ea"/>
                <a:cs typeface="+mn-cs"/>
                <a:sym typeface="Georgi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Image"/>
          <p:cNvSpPr/>
          <p:nvPr>
            <p:ph type="pic" sz="half" idx="13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7" name="Image"/>
          <p:cNvSpPr/>
          <p:nvPr>
            <p:ph type="pic" sz="quarter" idx="14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8" name="Image"/>
          <p:cNvSpPr/>
          <p:nvPr>
            <p:ph type="pic" sz="quarter" idx="15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14956"/>
            <a:ext cx="11099800" cy="1515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1A7F9"/>
          </a:solidFill>
          <a:uFillTx/>
          <a:latin typeface="+mn-lt"/>
          <a:ea typeface="+mn-ea"/>
          <a:cs typeface="+mn-cs"/>
          <a:sym typeface="Georgia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1A7F9"/>
          </a:solidFill>
          <a:uFillTx/>
          <a:latin typeface="+mn-lt"/>
          <a:ea typeface="+mn-ea"/>
          <a:cs typeface="+mn-cs"/>
          <a:sym typeface="Georgia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1A7F9"/>
          </a:solidFill>
          <a:uFillTx/>
          <a:latin typeface="+mn-lt"/>
          <a:ea typeface="+mn-ea"/>
          <a:cs typeface="+mn-cs"/>
          <a:sym typeface="Georgia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1A7F9"/>
          </a:solidFill>
          <a:uFillTx/>
          <a:latin typeface="+mn-lt"/>
          <a:ea typeface="+mn-ea"/>
          <a:cs typeface="+mn-cs"/>
          <a:sym typeface="Georgia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1A7F9"/>
          </a:solidFill>
          <a:uFillTx/>
          <a:latin typeface="+mn-lt"/>
          <a:ea typeface="+mn-ea"/>
          <a:cs typeface="+mn-cs"/>
          <a:sym typeface="Georgia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1A7F9"/>
          </a:solidFill>
          <a:uFillTx/>
          <a:latin typeface="+mn-lt"/>
          <a:ea typeface="+mn-ea"/>
          <a:cs typeface="+mn-cs"/>
          <a:sym typeface="Georgia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1A7F9"/>
          </a:solidFill>
          <a:uFillTx/>
          <a:latin typeface="+mn-lt"/>
          <a:ea typeface="+mn-ea"/>
          <a:cs typeface="+mn-cs"/>
          <a:sym typeface="Georgia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1A7F9"/>
          </a:solidFill>
          <a:uFillTx/>
          <a:latin typeface="+mn-lt"/>
          <a:ea typeface="+mn-ea"/>
          <a:cs typeface="+mn-cs"/>
          <a:sym typeface="Georgia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1A7F9"/>
          </a:solidFill>
          <a:uFillTx/>
          <a:latin typeface="+mn-lt"/>
          <a:ea typeface="+mn-ea"/>
          <a:cs typeface="+mn-cs"/>
          <a:sym typeface="Georgia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890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333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780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222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670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111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560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000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4.mov"/><Relationship Id="rId3" Type="http://schemas.microsoft.com/office/2007/relationships/media" Target="../media/media4.mov"/><Relationship Id="rId4" Type="http://schemas.openxmlformats.org/officeDocument/2006/relationships/image" Target="../media/image2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2.tif"/><Relationship Id="rId5" Type="http://schemas.openxmlformats.org/officeDocument/2006/relationships/image" Target="../media/image1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video" Target="../media/media2.mov"/><Relationship Id="rId4" Type="http://schemas.microsoft.com/office/2007/relationships/media" Target="../media/media2.mov"/><Relationship Id="rId5" Type="http://schemas.openxmlformats.org/officeDocument/2006/relationships/image" Target="../media/image11.png"/><Relationship Id="rId6" Type="http://schemas.openxmlformats.org/officeDocument/2006/relationships/video" Target="../media/media1.mov"/><Relationship Id="rId7" Type="http://schemas.microsoft.com/office/2007/relationships/media" Target="../media/media1.mov"/><Relationship Id="rId8" Type="http://schemas.openxmlformats.org/officeDocument/2006/relationships/image" Target="../media/image10.png"/><Relationship Id="rId9" Type="http://schemas.openxmlformats.org/officeDocument/2006/relationships/image" Target="../media/image9.png"/><Relationship Id="rId10" Type="http://schemas.openxmlformats.org/officeDocument/2006/relationships/video" Target="../media/media3.mov"/><Relationship Id="rId11" Type="http://schemas.microsoft.com/office/2007/relationships/media" Target="../media/media3.mov"/><Relationship Id="rId12" Type="http://schemas.openxmlformats.org/officeDocument/2006/relationships/image" Target="../media/image1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video" Target="../media/media3.mov"/><Relationship Id="rId3" Type="http://schemas.microsoft.com/office/2007/relationships/media" Target="../media/media3.mov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2.tif"/><Relationship Id="rId8" Type="http://schemas.openxmlformats.org/officeDocument/2006/relationships/image" Target="../media/image1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e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olarized.tif" descr="polarized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4995" y="2590600"/>
            <a:ext cx="8216901" cy="48425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cbg.pdf" descr="cbg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50100" y="7913757"/>
            <a:ext cx="2699214" cy="1206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pks.pdf" descr="pks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92756" y="7783252"/>
            <a:ext cx="1701801" cy="15653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16855" y="8192014"/>
            <a:ext cx="2400301" cy="762488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Mechanochemical patterning in cell polarity"/>
          <p:cNvSpPr/>
          <p:nvPr/>
        </p:nvSpPr>
        <p:spPr>
          <a:xfrm>
            <a:off x="450849" y="321858"/>
            <a:ext cx="12103101" cy="209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solidFill>
                  <a:srgbClr val="0365C0"/>
                </a:solidFill>
              </a:defRPr>
            </a:lvl1pPr>
          </a:lstStyle>
          <a:p>
            <a:pPr/>
            <a:r>
              <a:t>Mechanochemical patterning in cell polarity</a:t>
            </a:r>
          </a:p>
        </p:txBody>
      </p:sp>
      <p:pic>
        <p:nvPicPr>
          <p:cNvPr id="127" name="droppedImage.tiff" descr="dropped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512096" y="8191500"/>
            <a:ext cx="2552904" cy="749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AR polarity in C. elegans"/>
          <p:cNvSpPr/>
          <p:nvPr/>
        </p:nvSpPr>
        <p:spPr>
          <a:xfrm>
            <a:off x="88900" y="254000"/>
            <a:ext cx="12814300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7200">
                <a:solidFill>
                  <a:srgbClr val="51A7F9"/>
                </a:solidFill>
              </a:defRPr>
            </a:pPr>
            <a:r>
              <a:t>PAR polarity in </a:t>
            </a:r>
            <a:r>
              <a:rPr i="1"/>
              <a:t>C. elegans</a:t>
            </a:r>
          </a:p>
        </p:txBody>
      </p:sp>
      <p:grpSp>
        <p:nvGrpSpPr>
          <p:cNvPr id="294" name="Group"/>
          <p:cNvGrpSpPr/>
          <p:nvPr/>
        </p:nvGrpSpPr>
        <p:grpSpPr>
          <a:xfrm>
            <a:off x="232311" y="5600170"/>
            <a:ext cx="11838823" cy="3932332"/>
            <a:chOff x="0" y="0"/>
            <a:chExt cx="11838821" cy="3932331"/>
          </a:xfrm>
        </p:grpSpPr>
        <p:pic>
          <p:nvPicPr>
            <p:cNvPr id="291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942648" cy="33989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2" name="Motegi &amp; Seydoux, Phil Trans R Soc B (2013)"/>
            <p:cNvSpPr/>
            <p:nvPr/>
          </p:nvSpPr>
          <p:spPr>
            <a:xfrm>
              <a:off x="0" y="3551331"/>
              <a:ext cx="5162923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/>
              </a:lvl1pPr>
            </a:lstStyle>
            <a:p>
              <a:pPr/>
              <a:r>
                <a:t>Motegi &amp; Seydoux, Phil Trans R Soc B (2013)</a:t>
              </a:r>
            </a:p>
          </p:txBody>
        </p:sp>
        <p:sp>
          <p:nvSpPr>
            <p:cNvPr id="293" name="Mutual phosphorylation of…"/>
            <p:cNvSpPr/>
            <p:nvPr/>
          </p:nvSpPr>
          <p:spPr>
            <a:xfrm>
              <a:off x="6997244" y="2967131"/>
              <a:ext cx="4841578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 b="1" sz="2600"/>
              </a:pPr>
              <a:r>
                <a:t>Mutual phosphorylation of </a:t>
              </a:r>
            </a:p>
            <a:p>
              <a:pPr algn="l">
                <a:defRPr b="1" sz="2600"/>
              </a:pPr>
              <a:r>
                <a:rPr>
                  <a:solidFill>
                    <a:srgbClr val="C82506"/>
                  </a:solidFill>
                </a:rPr>
                <a:t>A</a:t>
              </a:r>
              <a:r>
                <a:t> &amp; </a:t>
              </a:r>
              <a:r>
                <a:rPr>
                  <a:solidFill>
                    <a:srgbClr val="00C7FC"/>
                  </a:solidFill>
                </a:rPr>
                <a:t>P</a:t>
              </a:r>
              <a:r>
                <a:t> complexes</a:t>
              </a:r>
            </a:p>
          </p:txBody>
        </p:sp>
      </p:grpSp>
      <p:pic>
        <p:nvPicPr>
          <p:cNvPr id="295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3136" r="0" b="3136"/>
          <a:stretch>
            <a:fillRect/>
          </a:stretch>
        </p:blipFill>
        <p:spPr>
          <a:xfrm>
            <a:off x="6502400" y="1839235"/>
            <a:ext cx="3162305" cy="16062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0" t="3168" r="0" b="3168"/>
          <a:stretch>
            <a:fillRect/>
          </a:stretch>
        </p:blipFill>
        <p:spPr>
          <a:xfrm>
            <a:off x="6530975" y="3772210"/>
            <a:ext cx="3105319" cy="1651272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Bistability"/>
          <p:cNvSpPr/>
          <p:nvPr/>
        </p:nvSpPr>
        <p:spPr>
          <a:xfrm>
            <a:off x="9647491" y="3225535"/>
            <a:ext cx="2873351" cy="622301"/>
          </a:xfrm>
          <a:prstGeom prst="rect">
            <a:avLst/>
          </a:prstGeom>
          <a:solidFill>
            <a:srgbClr val="EC5D57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Bistability   </a:t>
            </a:r>
          </a:p>
        </p:txBody>
      </p:sp>
      <p:grpSp>
        <p:nvGrpSpPr>
          <p:cNvPr id="307" name="Group"/>
          <p:cNvGrpSpPr/>
          <p:nvPr/>
        </p:nvGrpSpPr>
        <p:grpSpPr>
          <a:xfrm>
            <a:off x="6502400" y="5600170"/>
            <a:ext cx="5601891" cy="2799765"/>
            <a:chOff x="0" y="0"/>
            <a:chExt cx="5601890" cy="2799763"/>
          </a:xfrm>
        </p:grpSpPr>
        <p:grpSp>
          <p:nvGrpSpPr>
            <p:cNvPr id="304" name="Group"/>
            <p:cNvGrpSpPr/>
            <p:nvPr/>
          </p:nvGrpSpPr>
          <p:grpSpPr>
            <a:xfrm>
              <a:off x="1198510" y="637824"/>
              <a:ext cx="2228042" cy="812801"/>
              <a:chOff x="0" y="0"/>
              <a:chExt cx="2228041" cy="812800"/>
            </a:xfrm>
          </p:grpSpPr>
          <p:grpSp>
            <p:nvGrpSpPr>
              <p:cNvPr id="300" name="Group"/>
              <p:cNvGrpSpPr/>
              <p:nvPr/>
            </p:nvGrpSpPr>
            <p:grpSpPr>
              <a:xfrm>
                <a:off x="817768" y="144424"/>
                <a:ext cx="614078" cy="609832"/>
                <a:chOff x="0" y="0"/>
                <a:chExt cx="614077" cy="609831"/>
              </a:xfrm>
            </p:grpSpPr>
            <p:sp>
              <p:nvSpPr>
                <p:cNvPr id="298" name="Line"/>
                <p:cNvSpPr/>
                <p:nvPr/>
              </p:nvSpPr>
              <p:spPr>
                <a:xfrm>
                  <a:off x="0" y="0"/>
                  <a:ext cx="588795" cy="17166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6208" fill="norm" stroke="1" extrusionOk="0">
                      <a:moveTo>
                        <a:pt x="0" y="14821"/>
                      </a:moveTo>
                      <a:cubicBezTo>
                        <a:pt x="8130" y="-5392"/>
                        <a:pt x="15330" y="-4930"/>
                        <a:pt x="21600" y="16208"/>
                      </a:cubicBezTo>
                    </a:path>
                  </a:pathLst>
                </a:custGeom>
                <a:noFill/>
                <a:ln w="76200" cap="flat">
                  <a:solidFill>
                    <a:srgbClr val="A37512"/>
                  </a:solidFill>
                  <a:prstDash val="solid"/>
                  <a:miter lim="400000"/>
                  <a:tailEnd type="triangle" w="med" len="sm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299" name="Line"/>
                <p:cNvSpPr/>
                <p:nvPr/>
              </p:nvSpPr>
              <p:spPr>
                <a:xfrm>
                  <a:off x="25283" y="438164"/>
                  <a:ext cx="588795" cy="17166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6208" fill="norm" stroke="1" extrusionOk="0">
                      <a:moveTo>
                        <a:pt x="21600" y="1387"/>
                      </a:moveTo>
                      <a:cubicBezTo>
                        <a:pt x="13470" y="21600"/>
                        <a:pt x="6270" y="21138"/>
                        <a:pt x="0" y="0"/>
                      </a:cubicBezTo>
                    </a:path>
                  </a:pathLst>
                </a:custGeom>
                <a:noFill/>
                <a:ln w="76200" cap="flat">
                  <a:solidFill>
                    <a:srgbClr val="A37512"/>
                  </a:solidFill>
                  <a:prstDash val="solid"/>
                  <a:miter lim="400000"/>
                  <a:tailEnd type="triangle" w="med" len="sm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</p:grpSp>
          <p:grpSp>
            <p:nvGrpSpPr>
              <p:cNvPr id="303" name="Group"/>
              <p:cNvGrpSpPr/>
              <p:nvPr/>
            </p:nvGrpSpPr>
            <p:grpSpPr>
              <a:xfrm>
                <a:off x="0" y="0"/>
                <a:ext cx="2228042" cy="812800"/>
                <a:chOff x="0" y="0"/>
                <a:chExt cx="2228041" cy="812800"/>
              </a:xfrm>
            </p:grpSpPr>
            <p:sp>
              <p:nvSpPr>
                <p:cNvPr id="301" name="A"/>
                <p:cNvSpPr/>
                <p:nvPr/>
              </p:nvSpPr>
              <p:spPr>
                <a:xfrm>
                  <a:off x="0" y="0"/>
                  <a:ext cx="523280" cy="8001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800">
                      <a:solidFill>
                        <a:srgbClr val="EC5D57"/>
                      </a:solidFill>
                    </a:defRPr>
                  </a:lvl1pPr>
                </a:lstStyle>
                <a:p>
                  <a:pPr/>
                  <a:r>
                    <a:t>A</a:t>
                  </a:r>
                </a:p>
              </p:txBody>
            </p:sp>
            <p:sp>
              <p:nvSpPr>
                <p:cNvPr id="302" name="P"/>
                <p:cNvSpPr/>
                <p:nvPr/>
              </p:nvSpPr>
              <p:spPr>
                <a:xfrm>
                  <a:off x="1741969" y="12700"/>
                  <a:ext cx="486073" cy="8001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4800">
                      <a:solidFill>
                        <a:srgbClr val="00A3D7"/>
                      </a:solidFill>
                    </a:defRPr>
                  </a:lvl1pPr>
                </a:lstStyle>
                <a:p>
                  <a:pPr/>
                  <a:r>
                    <a:t>P</a:t>
                  </a:r>
                </a:p>
              </p:txBody>
            </p:sp>
          </p:grpSp>
        </p:grpSp>
        <p:sp>
          <p:nvSpPr>
            <p:cNvPr id="305" name="Arrow"/>
            <p:cNvSpPr/>
            <p:nvPr/>
          </p:nvSpPr>
          <p:spPr>
            <a:xfrm rot="16200000">
              <a:off x="1723036" y="1732030"/>
              <a:ext cx="1270001" cy="865467"/>
            </a:xfrm>
            <a:prstGeom prst="rightArrow">
              <a:avLst>
                <a:gd name="adj1" fmla="val 37385"/>
                <a:gd name="adj2" fmla="val 56448"/>
              </a:avLst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06" name="Antagonistic interactions"/>
            <p:cNvSpPr/>
            <p:nvPr/>
          </p:nvSpPr>
          <p:spPr>
            <a:xfrm>
              <a:off x="0" y="0"/>
              <a:ext cx="5601891" cy="558800"/>
            </a:xfrm>
            <a:prstGeom prst="rect">
              <a:avLst/>
            </a:prstGeom>
            <a:solidFill>
              <a:srgbClr val="773F9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</a:defRPr>
              </a:lvl1pPr>
            </a:lstStyle>
            <a:p>
              <a:pPr/>
              <a:r>
                <a:t>Antagonistic interactions  </a:t>
              </a:r>
            </a:p>
          </p:txBody>
        </p:sp>
      </p:grpSp>
      <p:sp>
        <p:nvSpPr>
          <p:cNvPr id="308" name="Arrow"/>
          <p:cNvSpPr/>
          <p:nvPr/>
        </p:nvSpPr>
        <p:spPr>
          <a:xfrm rot="17214082">
            <a:off x="10147981" y="4336269"/>
            <a:ext cx="1270001" cy="865466"/>
          </a:xfrm>
          <a:prstGeom prst="rightArrow">
            <a:avLst>
              <a:gd name="adj1" fmla="val 37385"/>
              <a:gd name="adj2" fmla="val 56448"/>
            </a:avLst>
          </a:prstGeom>
          <a:blipFill>
            <a:blip r:embed="rId7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grpSp>
        <p:nvGrpSpPr>
          <p:cNvPr id="311" name="Group"/>
          <p:cNvGrpSpPr/>
          <p:nvPr/>
        </p:nvGrpSpPr>
        <p:grpSpPr>
          <a:xfrm>
            <a:off x="1662217" y="2742935"/>
            <a:ext cx="6847298" cy="1574801"/>
            <a:chOff x="0" y="-12699"/>
            <a:chExt cx="6847297" cy="1574799"/>
          </a:xfrm>
        </p:grpSpPr>
        <p:sp>
          <p:nvSpPr>
            <p:cNvPr id="309" name="What triggers…"/>
            <p:cNvSpPr/>
            <p:nvPr/>
          </p:nvSpPr>
          <p:spPr>
            <a:xfrm>
              <a:off x="0" y="0"/>
              <a:ext cx="4231631" cy="1562100"/>
            </a:xfrm>
            <a:prstGeom prst="rect">
              <a:avLst/>
            </a:prstGeom>
            <a:solidFill>
              <a:srgbClr val="FFFB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50000"/>
                </a:lnSpc>
                <a:defRPr b="1" sz="4000"/>
              </a:pPr>
              <a:r>
                <a:t> What </a:t>
              </a:r>
              <a:r>
                <a:rPr u="sng"/>
                <a:t>triggers</a:t>
              </a:r>
              <a:r>
                <a:t> </a:t>
              </a:r>
            </a:p>
            <a:p>
              <a:pPr>
                <a:lnSpc>
                  <a:spcPct val="150000"/>
                </a:lnSpc>
                <a:defRPr b="1" sz="4000"/>
              </a:pPr>
              <a:r>
                <a:t>the transition?  </a:t>
              </a:r>
            </a:p>
          </p:txBody>
        </p:sp>
        <p:pic>
          <p:nvPicPr>
            <p:cNvPr id="310" name="Line" descr="Lin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6233223" y="-12700"/>
              <a:ext cx="614075" cy="1135782"/>
            </a:xfrm>
            <a:prstGeom prst="rect">
              <a:avLst/>
            </a:prstGeom>
            <a:effectLst>
              <a:outerShdw sx="100000" sy="100000" kx="0" ky="0" algn="b" rotWithShape="0" blurRad="101600" dist="50800" dir="540000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8" grpId="3"/>
      <p:bldP build="whole" bldLvl="1" animBg="1" rev="0" advAuto="0" spid="311" grpId="4"/>
      <p:bldP build="whole" bldLvl="1" animBg="1" rev="0" advAuto="0" spid="307" grpId="2"/>
      <p:bldP build="whole" bldLvl="1" animBg="1" rev="0" advAuto="0" spid="29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ortical surface flows"/>
          <p:cNvSpPr txBox="1"/>
          <p:nvPr>
            <p:ph type="title"/>
          </p:nvPr>
        </p:nvSpPr>
        <p:spPr>
          <a:xfrm>
            <a:off x="281276" y="254000"/>
            <a:ext cx="12442247" cy="1397000"/>
          </a:xfrm>
          <a:prstGeom prst="rect">
            <a:avLst/>
          </a:prstGeom>
        </p:spPr>
        <p:txBody>
          <a:bodyPr/>
          <a:lstStyle/>
          <a:p>
            <a:pPr/>
            <a:r>
              <a:t>Cortical surface flows</a:t>
            </a:r>
          </a:p>
        </p:txBody>
      </p:sp>
      <p:pic>
        <p:nvPicPr>
          <p:cNvPr id="316" name="wt_5-15.mov" descr="wt_5-15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249390" y="2958040"/>
            <a:ext cx="8506020" cy="5355643"/>
          </a:xfrm>
          <a:prstGeom prst="rect">
            <a:avLst/>
          </a:prstGeom>
        </p:spPr>
      </p:pic>
      <p:sp>
        <p:nvSpPr>
          <p:cNvPr id="317" name="myosin"/>
          <p:cNvSpPr/>
          <p:nvPr/>
        </p:nvSpPr>
        <p:spPr>
          <a:xfrm>
            <a:off x="2685382" y="8597726"/>
            <a:ext cx="142617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myosin</a:t>
            </a:r>
          </a:p>
        </p:txBody>
      </p:sp>
      <p:grpSp>
        <p:nvGrpSpPr>
          <p:cNvPr id="325" name="Group"/>
          <p:cNvGrpSpPr/>
          <p:nvPr/>
        </p:nvGrpSpPr>
        <p:grpSpPr>
          <a:xfrm>
            <a:off x="135561" y="5442768"/>
            <a:ext cx="1809775" cy="620664"/>
            <a:chOff x="0" y="0"/>
            <a:chExt cx="1809774" cy="620662"/>
          </a:xfrm>
        </p:grpSpPr>
        <p:sp>
          <p:nvSpPr>
            <p:cNvPr id="318" name="Line"/>
            <p:cNvSpPr/>
            <p:nvPr/>
          </p:nvSpPr>
          <p:spPr>
            <a:xfrm flipV="1">
              <a:off x="369446" y="359025"/>
              <a:ext cx="226737" cy="226737"/>
            </a:xfrm>
            <a:prstGeom prst="line">
              <a:avLst/>
            </a:prstGeom>
            <a:noFill/>
            <a:ln w="38100" cap="flat">
              <a:solidFill>
                <a:srgbClr val="EC5D5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19" name="Line"/>
            <p:cNvSpPr/>
            <p:nvPr/>
          </p:nvSpPr>
          <p:spPr>
            <a:xfrm>
              <a:off x="580227" y="365084"/>
              <a:ext cx="946011" cy="1"/>
            </a:xfrm>
            <a:prstGeom prst="line">
              <a:avLst/>
            </a:prstGeom>
            <a:noFill/>
            <a:ln w="38100" cap="flat">
              <a:solidFill>
                <a:srgbClr val="EC5D5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20" name="Oval"/>
            <p:cNvSpPr/>
            <p:nvPr/>
          </p:nvSpPr>
          <p:spPr>
            <a:xfrm>
              <a:off x="354817" y="0"/>
              <a:ext cx="1117194" cy="620663"/>
            </a:xfrm>
            <a:prstGeom prst="ellipse">
              <a:avLst/>
            </a:prstGeom>
            <a:gradFill flip="none" rotWithShape="1">
              <a:gsLst>
                <a:gs pos="0">
                  <a:srgbClr val="A9A9A9"/>
                </a:gs>
                <a:gs pos="100000">
                  <a:srgbClr val="212121"/>
                </a:gs>
              </a:gsLst>
              <a:path path="circle">
                <a:fillToRect l="-7922" t="9442" r="107922" b="90557"/>
              </a:path>
            </a:gradFill>
            <a:ln w="12700" cap="flat">
              <a:noFill/>
              <a:miter lim="400000"/>
            </a:ln>
            <a:effectLst>
              <a:outerShdw sx="100000" sy="100000" kx="0" ky="0" algn="b" rotWithShape="0" blurRad="50800" dist="508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21" name="Line"/>
            <p:cNvSpPr/>
            <p:nvPr/>
          </p:nvSpPr>
          <p:spPr>
            <a:xfrm>
              <a:off x="354817" y="592567"/>
              <a:ext cx="946011" cy="1"/>
            </a:xfrm>
            <a:prstGeom prst="line">
              <a:avLst/>
            </a:prstGeom>
            <a:noFill/>
            <a:ln w="38100" cap="flat">
              <a:solidFill>
                <a:srgbClr val="EC5D5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22" name="Line"/>
            <p:cNvSpPr/>
            <p:nvPr/>
          </p:nvSpPr>
          <p:spPr>
            <a:xfrm flipV="1">
              <a:off x="1284871" y="372848"/>
              <a:ext cx="226738" cy="226737"/>
            </a:xfrm>
            <a:prstGeom prst="line">
              <a:avLst/>
            </a:prstGeom>
            <a:noFill/>
            <a:ln w="38100" cap="flat">
              <a:solidFill>
                <a:srgbClr val="EC5D5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23" name="A"/>
            <p:cNvSpPr/>
            <p:nvPr/>
          </p:nvSpPr>
          <p:spPr>
            <a:xfrm>
              <a:off x="0" y="100781"/>
              <a:ext cx="301750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>
                  <a:solidFill>
                    <a:srgbClr val="C82506"/>
                  </a:solidFill>
                </a:defRPr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324" name="P"/>
            <p:cNvSpPr/>
            <p:nvPr/>
          </p:nvSpPr>
          <p:spPr>
            <a:xfrm>
              <a:off x="1525078" y="53499"/>
              <a:ext cx="284697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>
                  <a:solidFill>
                    <a:srgbClr val="51A7F9"/>
                  </a:solidFill>
                </a:defRPr>
              </a:lvl1pPr>
            </a:lstStyle>
            <a:p>
              <a:pPr/>
              <a:r>
                <a:t>P</a:t>
              </a:r>
            </a:p>
          </p:txBody>
        </p:sp>
      </p:grpSp>
      <p:sp>
        <p:nvSpPr>
          <p:cNvPr id="326" name="Mirjam Mayer"/>
          <p:cNvSpPr/>
          <p:nvPr/>
        </p:nvSpPr>
        <p:spPr>
          <a:xfrm>
            <a:off x="9051587" y="8597726"/>
            <a:ext cx="270073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Mirjam Mayer</a:t>
            </a:r>
          </a:p>
        </p:txBody>
      </p:sp>
      <p:grpSp>
        <p:nvGrpSpPr>
          <p:cNvPr id="329" name="Group"/>
          <p:cNvGrpSpPr/>
          <p:nvPr/>
        </p:nvGrpSpPr>
        <p:grpSpPr>
          <a:xfrm>
            <a:off x="8433972" y="2769835"/>
            <a:ext cx="3020397" cy="1905001"/>
            <a:chOff x="0" y="0"/>
            <a:chExt cx="3020396" cy="1905000"/>
          </a:xfrm>
        </p:grpSpPr>
        <p:sp>
          <p:nvSpPr>
            <p:cNvPr id="327" name="Arrow"/>
            <p:cNvSpPr/>
            <p:nvPr/>
          </p:nvSpPr>
          <p:spPr>
            <a:xfrm flipH="1">
              <a:off x="0" y="0"/>
              <a:ext cx="3020397" cy="1905000"/>
            </a:xfrm>
            <a:prstGeom prst="rightArrow">
              <a:avLst>
                <a:gd name="adj1" fmla="val 32000"/>
                <a:gd name="adj2" fmla="val 64000"/>
              </a:avLst>
            </a:prstGeom>
            <a:gradFill flip="none" rotWithShape="1">
              <a:gsLst>
                <a:gs pos="0">
                  <a:srgbClr val="FBFBFB"/>
                </a:gs>
                <a:gs pos="100000">
                  <a:srgbClr val="BEBEBE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28" name="Flow"/>
            <p:cNvSpPr/>
            <p:nvPr/>
          </p:nvSpPr>
          <p:spPr>
            <a:xfrm>
              <a:off x="1337173" y="673100"/>
              <a:ext cx="992783" cy="558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Flow</a:t>
              </a:r>
            </a:p>
          </p:txBody>
        </p:sp>
      </p:grpSp>
      <p:sp>
        <p:nvSpPr>
          <p:cNvPr id="330" name="C. elegans one-cell stage embryo"/>
          <p:cNvSpPr/>
          <p:nvPr/>
        </p:nvSpPr>
        <p:spPr>
          <a:xfrm>
            <a:off x="135561" y="2086154"/>
            <a:ext cx="596959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rPr i="1"/>
              <a:t>C. elegans</a:t>
            </a:r>
            <a:r>
              <a:t> one-cell stage embryo</a:t>
            </a:r>
          </a:p>
        </p:txBody>
      </p:sp>
      <p:sp>
        <p:nvSpPr>
          <p:cNvPr id="331" name="Anterior"/>
          <p:cNvSpPr/>
          <p:nvPr/>
        </p:nvSpPr>
        <p:spPr>
          <a:xfrm>
            <a:off x="215403" y="4597400"/>
            <a:ext cx="1634928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Anterior</a:t>
            </a:r>
          </a:p>
        </p:txBody>
      </p:sp>
      <p:sp>
        <p:nvSpPr>
          <p:cNvPr id="332" name="Posterior"/>
          <p:cNvSpPr/>
          <p:nvPr/>
        </p:nvSpPr>
        <p:spPr>
          <a:xfrm>
            <a:off x="11022210" y="4597400"/>
            <a:ext cx="1764706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Posterior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61666" fill="hold"/>
                                        <p:tgtEl>
                                          <p:spTgt spid="3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316"/>
                </p:tgtEl>
              </p:cMediaNode>
            </p:video>
          </p:childTnLst>
        </p:cTn>
      </p:par>
    </p:tnLst>
    <p:bldLst>
      <p:bldP build="whole" bldLvl="1" animBg="1" rev="0" advAuto="0" spid="329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par_process_nrmb_tony_carsten.png" descr="par_process_nrmb_tony_carsten.png"/>
          <p:cNvPicPr>
            <a:picLocks noChangeAspect="0"/>
          </p:cNvPicPr>
          <p:nvPr/>
        </p:nvPicPr>
        <p:blipFill>
          <a:blip r:embed="rId2">
            <a:extLst/>
          </a:blip>
          <a:srcRect l="13509" t="36485" r="0" b="32536"/>
          <a:stretch>
            <a:fillRect/>
          </a:stretch>
        </p:blipFill>
        <p:spPr>
          <a:xfrm>
            <a:off x="3379322" y="1647787"/>
            <a:ext cx="5796147" cy="1933160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PAR polarity in C. elegans"/>
          <p:cNvSpPr/>
          <p:nvPr/>
        </p:nvSpPr>
        <p:spPr>
          <a:xfrm>
            <a:off x="88900" y="254000"/>
            <a:ext cx="12814300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7200">
                <a:solidFill>
                  <a:srgbClr val="51A7F9"/>
                </a:solidFill>
              </a:defRPr>
            </a:pPr>
            <a:r>
              <a:t>PAR polarity in </a:t>
            </a:r>
            <a:r>
              <a:rPr i="1"/>
              <a:t>C. elegans</a:t>
            </a:r>
          </a:p>
        </p:txBody>
      </p:sp>
      <p:pic>
        <p:nvPicPr>
          <p:cNvPr id="336" name="Image" descr="Image"/>
          <p:cNvPicPr>
            <a:picLocks noChangeAspect="0"/>
          </p:cNvPicPr>
          <p:nvPr/>
        </p:nvPicPr>
        <p:blipFill>
          <a:blip r:embed="rId3">
            <a:extLst/>
          </a:blip>
          <a:srcRect l="0" t="3136" r="0" b="3136"/>
          <a:stretch>
            <a:fillRect/>
          </a:stretch>
        </p:blipFill>
        <p:spPr>
          <a:xfrm>
            <a:off x="3556048" y="4686300"/>
            <a:ext cx="3162305" cy="16062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Image" descr="Image"/>
          <p:cNvPicPr>
            <a:picLocks noChangeAspect="0"/>
          </p:cNvPicPr>
          <p:nvPr/>
        </p:nvPicPr>
        <p:blipFill>
          <a:blip r:embed="rId4">
            <a:extLst/>
          </a:blip>
          <a:srcRect l="0" t="3168" r="0" b="3168"/>
          <a:stretch>
            <a:fillRect/>
          </a:stretch>
        </p:blipFill>
        <p:spPr>
          <a:xfrm>
            <a:off x="3584623" y="6619275"/>
            <a:ext cx="3105319" cy="16512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0" name="Group"/>
          <p:cNvGrpSpPr/>
          <p:nvPr/>
        </p:nvGrpSpPr>
        <p:grpSpPr>
          <a:xfrm>
            <a:off x="236300" y="5661698"/>
            <a:ext cx="5346968" cy="2701118"/>
            <a:chOff x="0" y="-76210"/>
            <a:chExt cx="5346966" cy="2701117"/>
          </a:xfrm>
        </p:grpSpPr>
        <p:sp>
          <p:nvSpPr>
            <p:cNvPr id="338" name="Cortical flows…"/>
            <p:cNvSpPr/>
            <p:nvPr/>
          </p:nvSpPr>
          <p:spPr>
            <a:xfrm>
              <a:off x="0" y="745306"/>
              <a:ext cx="3032001" cy="1879601"/>
            </a:xfrm>
            <a:prstGeom prst="rect">
              <a:avLst/>
            </a:prstGeom>
            <a:solidFill>
              <a:srgbClr val="FFFB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150000"/>
                </a:lnSpc>
                <a:defRPr b="1" sz="3100"/>
              </a:pPr>
              <a:r>
                <a:t> Cortical flows </a:t>
              </a:r>
            </a:p>
            <a:p>
              <a:pPr>
                <a:lnSpc>
                  <a:spcPct val="150000"/>
                </a:lnSpc>
                <a:defRPr b="1" sz="3100"/>
              </a:pPr>
              <a:r>
                <a:rPr u="sng"/>
                <a:t>trigger</a:t>
              </a:r>
            </a:p>
            <a:p>
              <a:pPr>
                <a:lnSpc>
                  <a:spcPct val="150000"/>
                </a:lnSpc>
                <a:defRPr b="1" sz="3100"/>
              </a:pPr>
              <a:r>
                <a:t>the transition  </a:t>
              </a:r>
            </a:p>
          </p:txBody>
        </p:sp>
        <p:pic>
          <p:nvPicPr>
            <p:cNvPr id="339" name="Line" descr="Lin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732893" y="-76211"/>
              <a:ext cx="614074" cy="1135783"/>
            </a:xfrm>
            <a:prstGeom prst="rect">
              <a:avLst/>
            </a:prstGeom>
            <a:effectLst>
              <a:outerShdw sx="100000" sy="100000" kx="0" ky="0" algn="b" rotWithShape="0" blurRad="101600" dist="50800" dir="540000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343" name="Group"/>
          <p:cNvGrpSpPr/>
          <p:nvPr/>
        </p:nvGrpSpPr>
        <p:grpSpPr>
          <a:xfrm>
            <a:off x="4599717" y="2838448"/>
            <a:ext cx="4323037" cy="1364842"/>
            <a:chOff x="0" y="0"/>
            <a:chExt cx="4323035" cy="1364841"/>
          </a:xfrm>
        </p:grpSpPr>
        <p:sp>
          <p:nvSpPr>
            <p:cNvPr id="341" name="Start of cortical surface flows"/>
            <p:cNvSpPr/>
            <p:nvPr/>
          </p:nvSpPr>
          <p:spPr>
            <a:xfrm>
              <a:off x="0" y="945741"/>
              <a:ext cx="4323036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2200">
                  <a:solidFill>
                    <a:srgbClr val="C82506"/>
                  </a:solidFill>
                </a:defRPr>
              </a:lvl1pPr>
            </a:lstStyle>
            <a:p>
              <a:pPr>
                <a:defRPr b="0"/>
              </a:pPr>
              <a:r>
                <a:rPr b="1"/>
                <a:t>Start of cortical surface flows</a:t>
              </a:r>
            </a:p>
          </p:txBody>
        </p:sp>
        <p:sp>
          <p:nvSpPr>
            <p:cNvPr id="342" name="Line"/>
            <p:cNvSpPr/>
            <p:nvPr/>
          </p:nvSpPr>
          <p:spPr>
            <a:xfrm flipH="1" rot="10800000">
              <a:off x="540958" y="0"/>
              <a:ext cx="605774" cy="9230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1571" y="6456"/>
                  </a:lnTo>
                  <a:lnTo>
                    <a:pt x="12294" y="13961"/>
                  </a:lnTo>
                  <a:lnTo>
                    <a:pt x="0" y="21600"/>
                  </a:lnTo>
                </a:path>
              </a:pathLst>
            </a:custGeom>
            <a:noFill/>
            <a:ln w="63500" cap="flat">
              <a:solidFill>
                <a:srgbClr val="EC5D57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101600" dist="50800" dir="0">
                <a:srgbClr val="000000">
                  <a:alpha val="79365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pic>
        <p:nvPicPr>
          <p:cNvPr id="344" name="EllisoidFlow.png" descr="EllisoidFlow.png"/>
          <p:cNvPicPr>
            <a:picLocks noChangeAspect="0"/>
          </p:cNvPicPr>
          <p:nvPr/>
        </p:nvPicPr>
        <p:blipFill>
          <a:blip r:embed="rId6">
            <a:extLst/>
          </a:blip>
          <a:srcRect l="0" t="0" r="0" b="0"/>
          <a:stretch>
            <a:fillRect/>
          </a:stretch>
        </p:blipFill>
        <p:spPr>
          <a:xfrm>
            <a:off x="7157837" y="4635092"/>
            <a:ext cx="5547224" cy="42251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4" grpId="2"/>
      <p:bldP build="whole" bldLvl="1" animBg="1" rev="0" advAuto="0" spid="340" grpId="3"/>
      <p:bldP build="whole" bldLvl="1" animBg="1" rev="0" advAuto="0" spid="34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EllisoidFlow.png" descr="EllisoidFlo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65401" y="4696509"/>
            <a:ext cx="2737800" cy="2085291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PAR polarity in C. elegans"/>
          <p:cNvSpPr/>
          <p:nvPr/>
        </p:nvSpPr>
        <p:spPr>
          <a:xfrm>
            <a:off x="88900" y="254000"/>
            <a:ext cx="12814300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7200">
                <a:solidFill>
                  <a:srgbClr val="51A7F9"/>
                </a:solidFill>
              </a:defRPr>
            </a:pPr>
            <a:r>
              <a:t>PAR polarity in </a:t>
            </a:r>
            <a:r>
              <a:rPr i="1"/>
              <a:t>C. elegans</a:t>
            </a:r>
          </a:p>
        </p:txBody>
      </p:sp>
      <p:sp>
        <p:nvSpPr>
          <p:cNvPr id="348" name="Anterior and Posterior PARs are mutually antagonistic…"/>
          <p:cNvSpPr/>
          <p:nvPr/>
        </p:nvSpPr>
        <p:spPr>
          <a:xfrm>
            <a:off x="417670" y="1936750"/>
            <a:ext cx="9883047" cy="588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35000" indent="-635000" algn="l">
              <a:lnSpc>
                <a:spcPct val="120000"/>
              </a:lnSpc>
              <a:buSzPct val="100000"/>
              <a:buBlip>
                <a:blip r:embed="rId3"/>
              </a:buBlip>
              <a:defRPr sz="3000"/>
            </a:pPr>
            <a:r>
              <a:t>Anterior and Posterior PARs are mutually antagonistic</a:t>
            </a:r>
          </a:p>
          <a:p>
            <a:pPr algn="l">
              <a:lnSpc>
                <a:spcPct val="120000"/>
              </a:lnSpc>
              <a:defRPr sz="3000"/>
            </a:pPr>
          </a:p>
          <a:p>
            <a:pPr marL="635000" indent="-635000" algn="l">
              <a:lnSpc>
                <a:spcPct val="120000"/>
              </a:lnSpc>
              <a:buSzPct val="100000"/>
              <a:buBlip>
                <a:blip r:embed="rId3"/>
              </a:buBlip>
              <a:defRPr sz="3000"/>
            </a:pPr>
            <a:r>
              <a:t>After fertilization, PARs are homogeneously distributed on the cell surface</a:t>
            </a:r>
          </a:p>
          <a:p>
            <a:pPr algn="l">
              <a:lnSpc>
                <a:spcPct val="120000"/>
              </a:lnSpc>
              <a:defRPr sz="3000"/>
            </a:pPr>
          </a:p>
          <a:p>
            <a:pPr marL="635000" indent="-635000" algn="l">
              <a:lnSpc>
                <a:spcPct val="120000"/>
              </a:lnSpc>
              <a:buSzPct val="100000"/>
              <a:buBlip>
                <a:blip r:embed="rId3"/>
              </a:buBlip>
              <a:defRPr sz="3000"/>
            </a:pPr>
            <a:r>
              <a:t>Centrosome initiates surface flows </a:t>
            </a:r>
          </a:p>
          <a:p>
            <a:pPr algn="l">
              <a:lnSpc>
                <a:spcPct val="120000"/>
              </a:lnSpc>
              <a:defRPr sz="3000"/>
            </a:pPr>
            <a:r>
              <a:t>       from posterior pole… </a:t>
            </a:r>
          </a:p>
          <a:p>
            <a:pPr algn="l">
              <a:lnSpc>
                <a:spcPct val="120000"/>
              </a:lnSpc>
              <a:defRPr sz="3000"/>
            </a:pPr>
            <a:r>
              <a:t>       surface flows transport PAR proteins</a:t>
            </a:r>
          </a:p>
          <a:p>
            <a:pPr algn="l">
              <a:lnSpc>
                <a:spcPct val="120000"/>
              </a:lnSpc>
              <a:defRPr sz="3000"/>
            </a:pPr>
          </a:p>
          <a:p>
            <a:pPr marL="635000" indent="-635000" algn="l">
              <a:lnSpc>
                <a:spcPct val="120000"/>
              </a:lnSpc>
              <a:buSzPct val="100000"/>
              <a:buBlip>
                <a:blip r:embed="rId3"/>
              </a:buBlip>
              <a:defRPr sz="3000"/>
            </a:pPr>
            <a:r>
              <a:t>Transport + Mutual antagonism set up PAR domains</a:t>
            </a:r>
          </a:p>
        </p:txBody>
      </p:sp>
      <p:grpSp>
        <p:nvGrpSpPr>
          <p:cNvPr id="355" name="Group"/>
          <p:cNvGrpSpPr/>
          <p:nvPr/>
        </p:nvGrpSpPr>
        <p:grpSpPr>
          <a:xfrm>
            <a:off x="10437242" y="1644650"/>
            <a:ext cx="2228043" cy="812800"/>
            <a:chOff x="0" y="0"/>
            <a:chExt cx="2228041" cy="812800"/>
          </a:xfrm>
        </p:grpSpPr>
        <p:grpSp>
          <p:nvGrpSpPr>
            <p:cNvPr id="351" name="Group"/>
            <p:cNvGrpSpPr/>
            <p:nvPr/>
          </p:nvGrpSpPr>
          <p:grpSpPr>
            <a:xfrm>
              <a:off x="817768" y="144424"/>
              <a:ext cx="614078" cy="609832"/>
              <a:chOff x="0" y="0"/>
              <a:chExt cx="614077" cy="609831"/>
            </a:xfrm>
          </p:grpSpPr>
          <p:sp>
            <p:nvSpPr>
              <p:cNvPr id="349" name="Line"/>
              <p:cNvSpPr/>
              <p:nvPr/>
            </p:nvSpPr>
            <p:spPr>
              <a:xfrm>
                <a:off x="0" y="0"/>
                <a:ext cx="588795" cy="1716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8" fill="norm" stroke="1" extrusionOk="0">
                    <a:moveTo>
                      <a:pt x="0" y="14821"/>
                    </a:moveTo>
                    <a:cubicBezTo>
                      <a:pt x="8130" y="-5392"/>
                      <a:pt x="15330" y="-4930"/>
                      <a:pt x="21600" y="16208"/>
                    </a:cubicBezTo>
                  </a:path>
                </a:pathLst>
              </a:custGeom>
              <a:noFill/>
              <a:ln w="76200" cap="flat">
                <a:solidFill>
                  <a:srgbClr val="A37512"/>
                </a:solidFill>
                <a:prstDash val="solid"/>
                <a:miter lim="400000"/>
                <a:tailEnd type="triangle" w="med" len="sm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350" name="Line"/>
              <p:cNvSpPr/>
              <p:nvPr/>
            </p:nvSpPr>
            <p:spPr>
              <a:xfrm>
                <a:off x="25283" y="438164"/>
                <a:ext cx="588795" cy="1716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8" fill="norm" stroke="1" extrusionOk="0">
                    <a:moveTo>
                      <a:pt x="21600" y="1387"/>
                    </a:moveTo>
                    <a:cubicBezTo>
                      <a:pt x="13470" y="21600"/>
                      <a:pt x="6270" y="21138"/>
                      <a:pt x="0" y="0"/>
                    </a:cubicBezTo>
                  </a:path>
                </a:pathLst>
              </a:custGeom>
              <a:noFill/>
              <a:ln w="76200" cap="flat">
                <a:solidFill>
                  <a:srgbClr val="A37512"/>
                </a:solidFill>
                <a:prstDash val="solid"/>
                <a:miter lim="400000"/>
                <a:tailEnd type="triangle" w="med" len="sm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</p:grpSp>
        <p:grpSp>
          <p:nvGrpSpPr>
            <p:cNvPr id="354" name="Group"/>
            <p:cNvGrpSpPr/>
            <p:nvPr/>
          </p:nvGrpSpPr>
          <p:grpSpPr>
            <a:xfrm>
              <a:off x="0" y="0"/>
              <a:ext cx="2228042" cy="812800"/>
              <a:chOff x="0" y="0"/>
              <a:chExt cx="2228041" cy="812800"/>
            </a:xfrm>
          </p:grpSpPr>
          <p:sp>
            <p:nvSpPr>
              <p:cNvPr id="352" name="A"/>
              <p:cNvSpPr/>
              <p:nvPr/>
            </p:nvSpPr>
            <p:spPr>
              <a:xfrm>
                <a:off x="0" y="0"/>
                <a:ext cx="523280" cy="8001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800">
                    <a:solidFill>
                      <a:srgbClr val="EC5D57"/>
                    </a:solidFill>
                  </a:defRPr>
                </a:lvl1pPr>
              </a:lstStyle>
              <a:p>
                <a:pPr/>
                <a:r>
                  <a:t>A</a:t>
                </a:r>
              </a:p>
            </p:txBody>
          </p:sp>
          <p:sp>
            <p:nvSpPr>
              <p:cNvPr id="353" name="P"/>
              <p:cNvSpPr/>
              <p:nvPr/>
            </p:nvSpPr>
            <p:spPr>
              <a:xfrm>
                <a:off x="1741969" y="12700"/>
                <a:ext cx="486073" cy="8001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800">
                    <a:solidFill>
                      <a:srgbClr val="00C7FC"/>
                    </a:solidFill>
                  </a:defRPr>
                </a:lvl1pPr>
              </a:lstStyle>
              <a:p>
                <a:pPr/>
                <a:r>
                  <a:t>P</a:t>
                </a:r>
              </a:p>
            </p:txBody>
          </p:sp>
        </p:grpSp>
      </p:grpSp>
      <p:pic>
        <p:nvPicPr>
          <p:cNvPr id="356" name="unpolarized.tif" descr="unpolarized.ti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09200" y="2737825"/>
            <a:ext cx="2832100" cy="1669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polarized.tif" descr="polarized.ti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61371" y="7073900"/>
            <a:ext cx="2930729" cy="172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worm.png" descr="wor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" y="3778598"/>
            <a:ext cx="12979400" cy="5867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5" name="Group"/>
          <p:cNvGrpSpPr/>
          <p:nvPr/>
        </p:nvGrpSpPr>
        <p:grpSpPr>
          <a:xfrm>
            <a:off x="3093489" y="7022381"/>
            <a:ext cx="6894529" cy="1925118"/>
            <a:chOff x="0" y="0"/>
            <a:chExt cx="6894527" cy="1925116"/>
          </a:xfrm>
        </p:grpSpPr>
        <p:sp>
          <p:nvSpPr>
            <p:cNvPr id="130" name="Rectangle"/>
            <p:cNvSpPr/>
            <p:nvPr/>
          </p:nvSpPr>
          <p:spPr>
            <a:xfrm>
              <a:off x="1072110" y="1518716"/>
              <a:ext cx="611358" cy="406401"/>
            </a:xfrm>
            <a:prstGeom prst="rect">
              <a:avLst/>
            </a:prstGeom>
            <a:noFill/>
            <a:ln w="508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32" name="Line"/>
            <p:cNvSpPr/>
            <p:nvPr/>
          </p:nvSpPr>
          <p:spPr>
            <a:xfrm>
              <a:off x="0" y="0"/>
              <a:ext cx="1079057" cy="1537768"/>
            </a:xfrm>
            <a:prstGeom prst="line">
              <a:avLst/>
            </a:prstGeom>
            <a:noFill/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4" name="Line"/>
            <p:cNvSpPr/>
            <p:nvPr/>
          </p:nvSpPr>
          <p:spPr>
            <a:xfrm flipH="1">
              <a:off x="1696600" y="44395"/>
              <a:ext cx="5197928" cy="1487212"/>
            </a:xfrm>
            <a:prstGeom prst="line">
              <a:avLst/>
            </a:prstGeom>
            <a:noFill/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36" name="Chin Sang Lab"/>
          <p:cNvSpPr/>
          <p:nvPr/>
        </p:nvSpPr>
        <p:spPr>
          <a:xfrm>
            <a:off x="4191620" y="9049798"/>
            <a:ext cx="32258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Chin Sang Lab</a:t>
            </a:r>
          </a:p>
        </p:txBody>
      </p:sp>
      <p:sp>
        <p:nvSpPr>
          <p:cNvPr id="137" name="C. elegans"/>
          <p:cNvSpPr/>
          <p:nvPr/>
        </p:nvSpPr>
        <p:spPr>
          <a:xfrm>
            <a:off x="952500" y="14956"/>
            <a:ext cx="11099800" cy="1515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i="1" sz="7200">
                <a:solidFill>
                  <a:srgbClr val="51A7F9"/>
                </a:solidFill>
              </a:defRPr>
            </a:lvl1pPr>
          </a:lstStyle>
          <a:p>
            <a:pPr/>
            <a:r>
              <a:t>C. elegans</a:t>
            </a:r>
          </a:p>
        </p:txBody>
      </p:sp>
      <p:pic>
        <p:nvPicPr>
          <p:cNvPr id="138" name="poster.png" descr="post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73400" y="1866900"/>
            <a:ext cx="6919928" cy="518994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39" name="Hyman Lab, MPICBG"/>
          <p:cNvSpPr/>
          <p:nvPr/>
        </p:nvSpPr>
        <p:spPr>
          <a:xfrm>
            <a:off x="4982592" y="6490048"/>
            <a:ext cx="3116322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Hyman Lab, MPICBG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5" grpId="1"/>
      <p:bldP build="whole" bldLvl="1" animBg="1" rev="0" advAuto="0" spid="138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worm.png" descr="wor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51457" y="3080098"/>
            <a:ext cx="5365944" cy="2425701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Chin Sang Lab"/>
          <p:cNvSpPr/>
          <p:nvPr/>
        </p:nvSpPr>
        <p:spPr>
          <a:xfrm>
            <a:off x="4191620" y="9049798"/>
            <a:ext cx="32258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Chin Sang Lab</a:t>
            </a:r>
          </a:p>
        </p:txBody>
      </p:sp>
      <p:sp>
        <p:nvSpPr>
          <p:cNvPr id="145" name="C. elegans development"/>
          <p:cNvSpPr/>
          <p:nvPr/>
        </p:nvSpPr>
        <p:spPr>
          <a:xfrm>
            <a:off x="952500" y="14956"/>
            <a:ext cx="11099800" cy="1515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i="1" sz="7200">
                <a:solidFill>
                  <a:srgbClr val="51A7F9"/>
                </a:solidFill>
              </a:defRPr>
            </a:pPr>
            <a:r>
              <a:t>C. elegans </a:t>
            </a:r>
            <a:r>
              <a:rPr i="0"/>
              <a:t>development</a:t>
            </a:r>
          </a:p>
        </p:txBody>
      </p:sp>
      <p:sp>
        <p:nvSpPr>
          <p:cNvPr id="146" name="Arrow"/>
          <p:cNvSpPr/>
          <p:nvPr/>
        </p:nvSpPr>
        <p:spPr>
          <a:xfrm>
            <a:off x="4711378" y="4267882"/>
            <a:ext cx="1727201" cy="558801"/>
          </a:xfrm>
          <a:prstGeom prst="rightArrow">
            <a:avLst>
              <a:gd name="adj1" fmla="val 32000"/>
              <a:gd name="adj2" fmla="val 100000"/>
            </a:avLst>
          </a:prstGeom>
          <a:solidFill>
            <a:srgbClr val="FFF76B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147" name="poster.png" descr="post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93900" y="3670300"/>
            <a:ext cx="2324100" cy="174307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worm.mov" descr="worm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1" y="0"/>
            <a:ext cx="13004801" cy="9753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52" name="poster.png" descr="poster.png"/>
          <p:cNvPicPr>
            <a:picLocks noChangeAspect="1"/>
          </p:cNvPicPr>
          <p:nvPr/>
        </p:nvPicPr>
        <p:blipFill>
          <a:blip r:embed="rId5">
            <a:extLst/>
          </a:blip>
          <a:srcRect l="0" t="0" r="0" b="0"/>
          <a:stretch>
            <a:fillRect/>
          </a:stretch>
        </p:blipFill>
        <p:spPr>
          <a:xfrm>
            <a:off x="0" y="-1"/>
            <a:ext cx="13004800" cy="97536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53" name="Hyman Lab, MPICBG"/>
          <p:cNvSpPr/>
          <p:nvPr/>
        </p:nvSpPr>
        <p:spPr>
          <a:xfrm>
            <a:off x="4944239" y="8933670"/>
            <a:ext cx="3116322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Hyman Lab, MPICBG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mediacall" nodeType="after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0125000" fill="hold"/>
                                        <p:tgtEl>
                                          <p:spTgt spid="1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0" fill="hold" display="0">
                  <p:stCondLst>
                    <p:cond delay="indefinite"/>
                  </p:stCondLst>
                </p:cTn>
                <p:tgtEl>
                  <p:spTgt spid="151"/>
                </p:tgtEl>
              </p:cMediaNode>
            </p:video>
          </p:childTnLst>
        </p:cTn>
      </p:par>
    </p:tnLst>
    <p:bldLst>
      <p:bldP build="whole" bldLvl="1" animBg="1" rev="0" advAuto="0" spid="15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asymcelldiv-tagging_fast.mov" descr="asymcelldiv-tagging_fast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6846633" y="6230129"/>
            <a:ext cx="3810001" cy="26444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3180000">
              <a:srgbClr val="000000">
                <a:alpha val="70000"/>
              </a:srgbClr>
            </a:outerShdw>
          </a:effectLst>
        </p:spPr>
      </p:pic>
      <p:pic>
        <p:nvPicPr>
          <p:cNvPr id="156" name="worm.mov" descr="worm.mov"/>
          <p:cNvPicPr>
            <a:picLocks noChangeAspect="0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>
            <a:extLst/>
          </a:blip>
          <a:stretch>
            <a:fillRect/>
          </a:stretch>
        </p:blipFill>
        <p:spPr>
          <a:xfrm>
            <a:off x="677415" y="6230128"/>
            <a:ext cx="3810001" cy="28575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57" name="PIE-1"/>
          <p:cNvSpPr/>
          <p:nvPr/>
        </p:nvSpPr>
        <p:spPr>
          <a:xfrm>
            <a:off x="11531600" y="8643129"/>
            <a:ext cx="1320800" cy="647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>
                <a:solidFill>
                  <a:srgbClr val="3A88FE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PIE-1</a:t>
            </a:r>
          </a:p>
        </p:txBody>
      </p:sp>
      <p:grpSp>
        <p:nvGrpSpPr>
          <p:cNvPr id="162" name="Group"/>
          <p:cNvGrpSpPr/>
          <p:nvPr/>
        </p:nvGrpSpPr>
        <p:grpSpPr>
          <a:xfrm>
            <a:off x="6207720" y="5055379"/>
            <a:ext cx="5064473" cy="2064741"/>
            <a:chOff x="0" y="0"/>
            <a:chExt cx="5064472" cy="2064740"/>
          </a:xfrm>
        </p:grpSpPr>
        <p:sp>
          <p:nvSpPr>
            <p:cNvPr id="158" name="Composition asymmetry"/>
            <p:cNvSpPr/>
            <p:nvPr/>
          </p:nvSpPr>
          <p:spPr>
            <a:xfrm>
              <a:off x="0" y="0"/>
              <a:ext cx="5064473" cy="622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600"/>
              </a:lvl1pPr>
            </a:lstStyle>
            <a:p>
              <a:pPr/>
              <a:r>
                <a:t>Composition asymmetry</a:t>
              </a:r>
            </a:p>
          </p:txBody>
        </p:sp>
        <p:grpSp>
          <p:nvGrpSpPr>
            <p:cNvPr id="161" name="Group"/>
            <p:cNvGrpSpPr/>
            <p:nvPr/>
          </p:nvGrpSpPr>
          <p:grpSpPr>
            <a:xfrm rot="10485315">
              <a:off x="1556523" y="590483"/>
              <a:ext cx="1901155" cy="1390276"/>
              <a:chOff x="0" y="0"/>
              <a:chExt cx="1901153" cy="1390274"/>
            </a:xfrm>
          </p:grpSpPr>
          <p:sp>
            <p:nvSpPr>
              <p:cNvPr id="159" name="Arrow"/>
              <p:cNvSpPr/>
              <p:nvPr/>
            </p:nvSpPr>
            <p:spPr>
              <a:xfrm rot="18113851">
                <a:off x="674679" y="451182"/>
                <a:ext cx="1333888" cy="487911"/>
              </a:xfrm>
              <a:prstGeom prst="rightArrow">
                <a:avLst>
                  <a:gd name="adj1" fmla="val 32000"/>
                  <a:gd name="adj2" fmla="val 115457"/>
                </a:avLst>
              </a:prstGeom>
              <a:solidFill>
                <a:srgbClr val="FFF76B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60" name="Arrow"/>
              <p:cNvSpPr/>
              <p:nvPr/>
            </p:nvSpPr>
            <p:spPr>
              <a:xfrm rot="14946002">
                <a:off x="-109029" y="520335"/>
                <a:ext cx="1065748" cy="500424"/>
              </a:xfrm>
              <a:prstGeom prst="rightArrow">
                <a:avLst>
                  <a:gd name="adj1" fmla="val 32000"/>
                  <a:gd name="adj2" fmla="val 112052"/>
                </a:avLst>
              </a:prstGeom>
              <a:solidFill>
                <a:srgbClr val="FFF76B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</p:grpSp>
      <p:sp>
        <p:nvSpPr>
          <p:cNvPr id="163" name="C. elegans polarization"/>
          <p:cNvSpPr/>
          <p:nvPr/>
        </p:nvSpPr>
        <p:spPr>
          <a:xfrm>
            <a:off x="952500" y="14956"/>
            <a:ext cx="11099800" cy="1515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i="1" sz="7200">
                <a:solidFill>
                  <a:srgbClr val="51A7F9"/>
                </a:solidFill>
              </a:defRPr>
            </a:pPr>
            <a:r>
              <a:t>C. elegans </a:t>
            </a:r>
            <a:r>
              <a:rPr i="0"/>
              <a:t>polarization</a:t>
            </a:r>
          </a:p>
        </p:txBody>
      </p:sp>
      <p:pic>
        <p:nvPicPr>
          <p:cNvPr id="164" name="poster.png" descr="poster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77415" y="6230128"/>
            <a:ext cx="3810001" cy="28575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grpSp>
        <p:nvGrpSpPr>
          <p:cNvPr id="169" name="Group"/>
          <p:cNvGrpSpPr/>
          <p:nvPr/>
        </p:nvGrpSpPr>
        <p:grpSpPr>
          <a:xfrm>
            <a:off x="1030181" y="4991879"/>
            <a:ext cx="3288582" cy="2187829"/>
            <a:chOff x="0" y="0"/>
            <a:chExt cx="3288580" cy="2187828"/>
          </a:xfrm>
        </p:grpSpPr>
        <p:sp>
          <p:nvSpPr>
            <p:cNvPr id="165" name="Size asymmetry"/>
            <p:cNvSpPr/>
            <p:nvPr/>
          </p:nvSpPr>
          <p:spPr>
            <a:xfrm>
              <a:off x="0" y="0"/>
              <a:ext cx="3288581" cy="622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600"/>
              </a:lvl1pPr>
            </a:lstStyle>
            <a:p>
              <a:pPr/>
              <a:r>
                <a:t>Size asymmetry</a:t>
              </a:r>
            </a:p>
          </p:txBody>
        </p:sp>
        <p:grpSp>
          <p:nvGrpSpPr>
            <p:cNvPr id="168" name="Group"/>
            <p:cNvGrpSpPr/>
            <p:nvPr/>
          </p:nvGrpSpPr>
          <p:grpSpPr>
            <a:xfrm rot="10485315">
              <a:off x="356566" y="628506"/>
              <a:ext cx="1967242" cy="1472493"/>
              <a:chOff x="0" y="0"/>
              <a:chExt cx="1967240" cy="1472491"/>
            </a:xfrm>
          </p:grpSpPr>
          <p:sp>
            <p:nvSpPr>
              <p:cNvPr id="166" name="Arrow"/>
              <p:cNvSpPr/>
              <p:nvPr/>
            </p:nvSpPr>
            <p:spPr>
              <a:xfrm rot="18058542">
                <a:off x="679668" y="483700"/>
                <a:ext cx="1414224" cy="505091"/>
              </a:xfrm>
              <a:prstGeom prst="rightArrow">
                <a:avLst>
                  <a:gd name="adj1" fmla="val 32000"/>
                  <a:gd name="adj2" fmla="val 111405"/>
                </a:avLst>
              </a:prstGeom>
              <a:solidFill>
                <a:srgbClr val="FFF76B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  <p:sp>
            <p:nvSpPr>
              <p:cNvPr id="167" name="Arrow"/>
              <p:cNvSpPr/>
              <p:nvPr/>
            </p:nvSpPr>
            <p:spPr>
              <a:xfrm rot="14986870">
                <a:off x="-129004" y="558350"/>
                <a:ext cx="1136026" cy="517275"/>
              </a:xfrm>
              <a:prstGeom prst="rightArrow">
                <a:avLst>
                  <a:gd name="adj1" fmla="val 32000"/>
                  <a:gd name="adj2" fmla="val 108351"/>
                </a:avLst>
              </a:prstGeom>
              <a:solidFill>
                <a:srgbClr val="FFF76B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</p:grpSp>
      <p:pic>
        <p:nvPicPr>
          <p:cNvPr id="170" name="PAR26_rc-5sec-50fps.mov" descr="PAR26_rc-5sec-50fps.mov"/>
          <p:cNvPicPr>
            <a:picLocks noChangeAspect="0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2">
            <a:extLst/>
          </a:blip>
          <a:stretch>
            <a:fillRect/>
          </a:stretch>
        </p:blipFill>
        <p:spPr>
          <a:xfrm>
            <a:off x="4017764" y="2145697"/>
            <a:ext cx="4318001" cy="2810360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PAR polarity"/>
          <p:cNvSpPr/>
          <p:nvPr/>
        </p:nvSpPr>
        <p:spPr>
          <a:xfrm>
            <a:off x="4812481" y="1422400"/>
            <a:ext cx="2703910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PAR polarity</a:t>
            </a:r>
          </a:p>
        </p:txBody>
      </p:sp>
      <p:grpSp>
        <p:nvGrpSpPr>
          <p:cNvPr id="174" name="Group"/>
          <p:cNvGrpSpPr/>
          <p:nvPr/>
        </p:nvGrpSpPr>
        <p:grpSpPr>
          <a:xfrm>
            <a:off x="3967363" y="4795047"/>
            <a:ext cx="4218790" cy="1553581"/>
            <a:chOff x="0" y="0"/>
            <a:chExt cx="4218788" cy="1553579"/>
          </a:xfrm>
        </p:grpSpPr>
        <p:sp>
          <p:nvSpPr>
            <p:cNvPr id="172" name="Arrow"/>
            <p:cNvSpPr/>
            <p:nvPr/>
          </p:nvSpPr>
          <p:spPr>
            <a:xfrm rot="6943857">
              <a:off x="-172619" y="513079"/>
              <a:ext cx="1414224" cy="505091"/>
            </a:xfrm>
            <a:prstGeom prst="rightArrow">
              <a:avLst>
                <a:gd name="adj1" fmla="val 32000"/>
                <a:gd name="adj2" fmla="val 111405"/>
              </a:avLst>
            </a:prstGeom>
            <a:solidFill>
              <a:srgbClr val="E324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73" name="Arrow"/>
            <p:cNvSpPr/>
            <p:nvPr/>
          </p:nvSpPr>
          <p:spPr>
            <a:xfrm rot="3872184">
              <a:off x="2915017" y="445602"/>
              <a:ext cx="1405315" cy="662376"/>
            </a:xfrm>
            <a:prstGeom prst="rightArrow">
              <a:avLst>
                <a:gd name="adj1" fmla="val 32000"/>
                <a:gd name="adj2" fmla="val 84615"/>
              </a:avLst>
            </a:prstGeom>
            <a:solidFill>
              <a:srgbClr val="E324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182" name="Group"/>
          <p:cNvGrpSpPr/>
          <p:nvPr/>
        </p:nvGrpSpPr>
        <p:grpSpPr>
          <a:xfrm>
            <a:off x="8470996" y="3266796"/>
            <a:ext cx="1714404" cy="577460"/>
            <a:chOff x="0" y="0"/>
            <a:chExt cx="1714403" cy="577459"/>
          </a:xfrm>
        </p:grpSpPr>
        <p:sp>
          <p:nvSpPr>
            <p:cNvPr id="175" name="Line"/>
            <p:cNvSpPr/>
            <p:nvPr/>
          </p:nvSpPr>
          <p:spPr>
            <a:xfrm flipV="1">
              <a:off x="314709" y="235496"/>
              <a:ext cx="163199" cy="163200"/>
            </a:xfrm>
            <a:prstGeom prst="line">
              <a:avLst/>
            </a:prstGeom>
            <a:noFill/>
            <a:ln w="381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6" name="Line"/>
            <p:cNvSpPr/>
            <p:nvPr/>
          </p:nvSpPr>
          <p:spPr>
            <a:xfrm>
              <a:off x="463772" y="240864"/>
              <a:ext cx="958186" cy="1"/>
            </a:xfrm>
            <a:prstGeom prst="line">
              <a:avLst/>
            </a:prstGeom>
            <a:noFill/>
            <a:ln w="381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7" name="Oval"/>
            <p:cNvSpPr/>
            <p:nvPr/>
          </p:nvSpPr>
          <p:spPr>
            <a:xfrm>
              <a:off x="392981" y="27607"/>
              <a:ext cx="989734" cy="549853"/>
            </a:xfrm>
            <a:prstGeom prst="ellipse">
              <a:avLst/>
            </a:prstGeom>
            <a:gradFill flip="none" rotWithShape="1">
              <a:gsLst>
                <a:gs pos="0">
                  <a:srgbClr val="A9A9A9"/>
                </a:gs>
                <a:gs pos="100000">
                  <a:srgbClr val="212121"/>
                </a:gs>
              </a:gsLst>
              <a:path path="circle">
                <a:fillToRect l="-7922" t="9442" r="107922" b="90557"/>
              </a:path>
            </a:gradFill>
            <a:ln w="12700" cap="flat">
              <a:noFill/>
              <a:miter lim="400000"/>
            </a:ln>
            <a:effectLst>
              <a:outerShdw sx="100000" sy="100000" kx="0" ky="0" algn="b" rotWithShape="0" blurRad="50800" dist="508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78" name="Line"/>
            <p:cNvSpPr/>
            <p:nvPr/>
          </p:nvSpPr>
          <p:spPr>
            <a:xfrm>
              <a:off x="301749" y="405545"/>
              <a:ext cx="958185" cy="1"/>
            </a:xfrm>
            <a:prstGeom prst="line">
              <a:avLst/>
            </a:prstGeom>
            <a:noFill/>
            <a:ln w="381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9" name="Line"/>
            <p:cNvSpPr/>
            <p:nvPr/>
          </p:nvSpPr>
          <p:spPr>
            <a:xfrm flipV="1">
              <a:off x="1245798" y="248563"/>
              <a:ext cx="163199" cy="163200"/>
            </a:xfrm>
            <a:prstGeom prst="line">
              <a:avLst/>
            </a:prstGeom>
            <a:noFill/>
            <a:ln w="381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80" name="A"/>
            <p:cNvSpPr/>
            <p:nvPr/>
          </p:nvSpPr>
          <p:spPr>
            <a:xfrm>
              <a:off x="0" y="0"/>
              <a:ext cx="301750" cy="419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>
                  <a:solidFill>
                    <a:srgbClr val="C82506"/>
                  </a:solidFill>
                </a:defRPr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181" name="P"/>
            <p:cNvSpPr/>
            <p:nvPr/>
          </p:nvSpPr>
          <p:spPr>
            <a:xfrm>
              <a:off x="1429707" y="0"/>
              <a:ext cx="284697" cy="419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>
                  <a:solidFill>
                    <a:srgbClr val="51A7F9"/>
                  </a:solidFill>
                </a:defRPr>
              </a:lvl1pPr>
            </a:lstStyle>
            <a:p>
              <a:pPr/>
              <a:r>
                <a:t>P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mediacall" nodeType="after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47000" fill="hold"/>
                                        <p:tgtEl>
                                          <p:spTgt spid="1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mediacall" nodeType="afterEffect" presetSubtype="0" presetID="1" grpId="5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7211" fill="hold"/>
                                        <p:tgtEl>
                                          <p:spTgt spid="1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211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mediacall" nodeType="afterEffect" presetSubtype="0" presetID="1" grpId="9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4920" fill="hold"/>
                                        <p:tgtEl>
                                          <p:spTgt spid="1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920"/>
                            </p:stCondLst>
                            <p:childTnLst>
                              <p:par>
                                <p:cTn id="36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920"/>
                            </p:stCondLst>
                            <p:childTnLst>
                              <p:par>
                                <p:cTn id="39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45" fill="hold" display="0">
                  <p:stCondLst>
                    <p:cond delay="indefinite"/>
                  </p:stCondLst>
                </p:cTn>
                <p:tgtEl>
                  <p:spTgt spid="156"/>
                </p:tgtEl>
              </p:cMediaNode>
            </p:video>
            <p:video fullScrn="0">
              <p:cMediaNode mute="0" showWhenStopped="1" numSld="1" vol="100000">
                <p:cTn id="46" fill="hold" display="0">
                  <p:stCondLst>
                    <p:cond delay="indefinite"/>
                  </p:stCondLst>
                </p:cTn>
                <p:tgtEl>
                  <p:spTgt spid="155"/>
                </p:tgtEl>
              </p:cMediaNode>
            </p:video>
            <p:video fullScrn="0">
              <p:cMediaNode mute="0" showWhenStopped="1" numSld="1" vol="100000">
                <p:cTn id="47" fill="hold" display="0">
                  <p:stCondLst>
                    <p:cond delay="indefinite"/>
                  </p:stCondLst>
                </p:cTn>
                <p:tgtEl>
                  <p:spTgt spid="170"/>
                </p:tgtEl>
              </p:cMediaNode>
            </p:video>
          </p:childTnLst>
        </p:cTn>
      </p:par>
    </p:tnLst>
    <p:bldLst>
      <p:bldP build="whole" bldLvl="1" animBg="1" rev="0" advAuto="0" spid="174" grpId="12"/>
      <p:bldP build="whole" bldLvl="1" animBg="1" rev="0" advAuto="0" spid="155" grpId="4"/>
      <p:bldP build="whole" bldLvl="1" animBg="1" rev="0" advAuto="0" spid="169" grpId="3"/>
      <p:bldP build="whole" bldLvl="1" animBg="1" rev="0" advAuto="0" spid="182" grpId="10"/>
      <p:bldP build="whole" bldLvl="1" animBg="1" rev="0" advAuto="0" spid="164" grpId="1"/>
      <p:bldP build="whole" bldLvl="1" animBg="1" rev="0" advAuto="0" spid="170" grpId="8"/>
      <p:bldP build="whole" bldLvl="1" animBg="1" rev="0" advAuto="0" spid="162" grpId="7"/>
      <p:bldP build="whole" bldLvl="1" animBg="1" rev="0" advAuto="0" spid="171" grpId="11"/>
      <p:bldP build="whole" bldLvl="1" animBg="1" rev="0" advAuto="0" spid="157" grpId="6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ar_process_nrmb_tony_carsten.png" descr="par_process_nrmb_tony_carste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9373" y="1667851"/>
            <a:ext cx="8006291" cy="7455593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C. elegans one-cell polarity"/>
          <p:cNvSpPr/>
          <p:nvPr/>
        </p:nvSpPr>
        <p:spPr>
          <a:xfrm>
            <a:off x="114300" y="234950"/>
            <a:ext cx="12763500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7200">
                <a:solidFill>
                  <a:srgbClr val="51A7F9"/>
                </a:solidFill>
              </a:defRPr>
            </a:pPr>
            <a:r>
              <a:rPr i="1"/>
              <a:t>C. elegans</a:t>
            </a:r>
            <a:r>
              <a:t> one-cell polarity</a:t>
            </a:r>
          </a:p>
        </p:txBody>
      </p:sp>
      <p:sp>
        <p:nvSpPr>
          <p:cNvPr id="188" name="Hoege and Hyman, Nat Rev Mol Cell Biol (2013)"/>
          <p:cNvSpPr/>
          <p:nvPr/>
        </p:nvSpPr>
        <p:spPr>
          <a:xfrm>
            <a:off x="445622" y="8877300"/>
            <a:ext cx="9283701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/>
            <a:r>
              <a:t>Hoege and Hyman, Nat Rev Mol Cell Biol (2013)</a:t>
            </a:r>
          </a:p>
        </p:txBody>
      </p:sp>
      <p:sp>
        <p:nvSpPr>
          <p:cNvPr id="189" name="Fertilization (0 min)"/>
          <p:cNvSpPr/>
          <p:nvPr/>
        </p:nvSpPr>
        <p:spPr>
          <a:xfrm>
            <a:off x="445622" y="2368680"/>
            <a:ext cx="217996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Fertilization (0 min)</a:t>
            </a:r>
          </a:p>
        </p:txBody>
      </p:sp>
      <p:sp>
        <p:nvSpPr>
          <p:cNvPr id="190" name="Cell division (55 min)"/>
          <p:cNvSpPr/>
          <p:nvPr/>
        </p:nvSpPr>
        <p:spPr>
          <a:xfrm>
            <a:off x="445622" y="7072107"/>
            <a:ext cx="2287006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Cell division (55 min)</a:t>
            </a:r>
          </a:p>
        </p:txBody>
      </p:sp>
      <p:grpSp>
        <p:nvGrpSpPr>
          <p:cNvPr id="193" name="Group"/>
          <p:cNvGrpSpPr/>
          <p:nvPr/>
        </p:nvGrpSpPr>
        <p:grpSpPr>
          <a:xfrm>
            <a:off x="4708549" y="4089648"/>
            <a:ext cx="3660848" cy="1143078"/>
            <a:chOff x="0" y="0"/>
            <a:chExt cx="3660847" cy="1143077"/>
          </a:xfrm>
        </p:grpSpPr>
        <p:sp>
          <p:nvSpPr>
            <p:cNvPr id="191" name="Surface flows start"/>
            <p:cNvSpPr/>
            <p:nvPr/>
          </p:nvSpPr>
          <p:spPr>
            <a:xfrm>
              <a:off x="859368" y="0"/>
              <a:ext cx="2801480" cy="419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2200">
                  <a:solidFill>
                    <a:srgbClr val="C82506"/>
                  </a:solidFill>
                </a:defRPr>
              </a:lvl1pPr>
            </a:lstStyle>
            <a:p>
              <a:pPr>
                <a:defRPr b="0"/>
              </a:pPr>
              <a:r>
                <a:rPr b="1"/>
                <a:t>Surface flows start</a:t>
              </a:r>
            </a:p>
          </p:txBody>
        </p:sp>
        <p:sp>
          <p:nvSpPr>
            <p:cNvPr id="192" name="Line"/>
            <p:cNvSpPr/>
            <p:nvPr/>
          </p:nvSpPr>
          <p:spPr>
            <a:xfrm>
              <a:off x="0" y="440126"/>
              <a:ext cx="825742" cy="702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1408" y="13546"/>
                  </a:lnTo>
                  <a:lnTo>
                    <a:pt x="9588" y="8189"/>
                  </a:lnTo>
                  <a:lnTo>
                    <a:pt x="0" y="21600"/>
                  </a:lnTo>
                </a:path>
              </a:pathLst>
            </a:custGeom>
            <a:noFill/>
            <a:ln w="63500" cap="flat">
              <a:solidFill>
                <a:srgbClr val="EC5D57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200" name="Group"/>
          <p:cNvGrpSpPr/>
          <p:nvPr/>
        </p:nvGrpSpPr>
        <p:grpSpPr>
          <a:xfrm>
            <a:off x="8239544" y="3760400"/>
            <a:ext cx="4122889" cy="4546169"/>
            <a:chOff x="0" y="0"/>
            <a:chExt cx="4122888" cy="4546168"/>
          </a:xfrm>
        </p:grpSpPr>
        <p:sp>
          <p:nvSpPr>
            <p:cNvPr id="194" name="Surface…"/>
            <p:cNvSpPr/>
            <p:nvPr/>
          </p:nvSpPr>
          <p:spPr>
            <a:xfrm>
              <a:off x="1023096" y="3172007"/>
              <a:ext cx="3099793" cy="101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Surface </a:t>
              </a:r>
            </a:p>
            <a:p>
              <a:pPr/>
              <a:r>
                <a:t>polarity proteins</a:t>
              </a:r>
            </a:p>
          </p:txBody>
        </p:sp>
        <p:sp>
          <p:nvSpPr>
            <p:cNvPr id="195" name="Line"/>
            <p:cNvSpPr/>
            <p:nvPr/>
          </p:nvSpPr>
          <p:spPr>
            <a:xfrm flipH="1">
              <a:off x="506238" y="3829859"/>
              <a:ext cx="290222" cy="716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471" y="0"/>
                  </a:moveTo>
                  <a:lnTo>
                    <a:pt x="0" y="1"/>
                  </a:lnTo>
                  <a:lnTo>
                    <a:pt x="457" y="21325"/>
                  </a:lnTo>
                  <a:lnTo>
                    <a:pt x="21600" y="21600"/>
                  </a:lnTo>
                </a:path>
              </a:pathLst>
            </a:custGeom>
            <a:noFill/>
            <a:ln w="50800" cap="flat">
              <a:solidFill>
                <a:srgbClr val="C8250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199" name="Group"/>
            <p:cNvGrpSpPr/>
            <p:nvPr/>
          </p:nvGrpSpPr>
          <p:grpSpPr>
            <a:xfrm>
              <a:off x="-1" y="0"/>
              <a:ext cx="3225981" cy="1319934"/>
              <a:chOff x="0" y="0"/>
              <a:chExt cx="3225979" cy="1319933"/>
            </a:xfrm>
          </p:grpSpPr>
          <p:sp>
            <p:nvSpPr>
              <p:cNvPr id="196" name="Cell surface…"/>
              <p:cNvSpPr/>
              <p:nvPr/>
            </p:nvSpPr>
            <p:spPr>
              <a:xfrm>
                <a:off x="931843" y="0"/>
                <a:ext cx="2294137" cy="1016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/>
                <a:r>
                  <a:t>Cell surface</a:t>
                </a:r>
              </a:p>
              <a:p>
                <a:pPr/>
                <a:r>
                  <a:t>polarity</a:t>
                </a:r>
              </a:p>
            </p:txBody>
          </p:sp>
          <p:sp>
            <p:nvSpPr>
              <p:cNvPr id="197" name="Line"/>
              <p:cNvSpPr/>
              <p:nvPr/>
            </p:nvSpPr>
            <p:spPr>
              <a:xfrm flipH="1">
                <a:off x="-1" y="702937"/>
                <a:ext cx="1181238" cy="45954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98" name="Line"/>
              <p:cNvSpPr/>
              <p:nvPr/>
            </p:nvSpPr>
            <p:spPr>
              <a:xfrm flipH="1">
                <a:off x="945928" y="716542"/>
                <a:ext cx="227208" cy="60339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</p:grpSp>
      </p:grpSp>
      <p:pic>
        <p:nvPicPr>
          <p:cNvPr id="201" name="par_process_nrmb_tony_carsten.png" descr="par_process_nrmb_tony_carsten.png"/>
          <p:cNvPicPr>
            <a:picLocks noChangeAspect="0"/>
          </p:cNvPicPr>
          <p:nvPr/>
        </p:nvPicPr>
        <p:blipFill>
          <a:blip r:embed="rId2">
            <a:extLst/>
          </a:blip>
          <a:srcRect l="13509" t="36485" r="0" b="32536"/>
          <a:stretch>
            <a:fillRect/>
          </a:stretch>
        </p:blipFill>
        <p:spPr>
          <a:xfrm>
            <a:off x="1664096" y="3753111"/>
            <a:ext cx="9727596" cy="3244397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202" name="PAR polarity"/>
          <p:cNvSpPr/>
          <p:nvPr/>
        </p:nvSpPr>
        <p:spPr>
          <a:xfrm>
            <a:off x="6307594" y="3664211"/>
            <a:ext cx="3238070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200">
                <a:solidFill>
                  <a:srgbClr val="FF4013"/>
                </a:solidFill>
              </a:defRPr>
            </a:lvl1pPr>
          </a:lstStyle>
          <a:p>
            <a:pPr/>
            <a:r>
              <a:t>PAR polarity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1" grpId="3"/>
      <p:bldP build="whole" bldLvl="1" animBg="1" rev="0" advAuto="0" spid="193" grpId="1"/>
      <p:bldP build="whole" bldLvl="1" animBg="1" rev="0" advAuto="0" spid="200" grpId="2"/>
      <p:bldP build="whole" bldLvl="1" animBg="1" rev="0" advAuto="0" spid="202" grpId="4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PAR26_rc-5sec-50fps.mov" descr="PAR26_rc-5sec-50fps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595364" y="2656711"/>
            <a:ext cx="8255001" cy="5372746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C. elegans one-cell polarity"/>
          <p:cNvSpPr/>
          <p:nvPr/>
        </p:nvSpPr>
        <p:spPr>
          <a:xfrm>
            <a:off x="114300" y="234950"/>
            <a:ext cx="12763500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7200">
                <a:solidFill>
                  <a:srgbClr val="51A7F9"/>
                </a:solidFill>
              </a:defRPr>
            </a:pPr>
            <a:r>
              <a:rPr i="1"/>
              <a:t>C. elegans</a:t>
            </a:r>
            <a:r>
              <a:t> one-cell polarity</a:t>
            </a:r>
          </a:p>
        </p:txBody>
      </p:sp>
      <p:sp>
        <p:nvSpPr>
          <p:cNvPr id="206" name="PAR6"/>
          <p:cNvSpPr/>
          <p:nvPr/>
        </p:nvSpPr>
        <p:spPr>
          <a:xfrm>
            <a:off x="1369036" y="4193692"/>
            <a:ext cx="1288145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E324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PAR6</a:t>
            </a:r>
          </a:p>
        </p:txBody>
      </p:sp>
      <p:sp>
        <p:nvSpPr>
          <p:cNvPr id="207" name="PAR2"/>
          <p:cNvSpPr/>
          <p:nvPr/>
        </p:nvSpPr>
        <p:spPr>
          <a:xfrm>
            <a:off x="10908335" y="4003192"/>
            <a:ext cx="1288146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008CB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PAR2</a:t>
            </a:r>
          </a:p>
        </p:txBody>
      </p:sp>
      <p:sp>
        <p:nvSpPr>
          <p:cNvPr id="208" name="Anterior"/>
          <p:cNvSpPr/>
          <p:nvPr/>
        </p:nvSpPr>
        <p:spPr>
          <a:xfrm>
            <a:off x="1039476" y="5740035"/>
            <a:ext cx="163492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Anterior</a:t>
            </a:r>
          </a:p>
        </p:txBody>
      </p:sp>
      <p:sp>
        <p:nvSpPr>
          <p:cNvPr id="209" name="Posterior"/>
          <p:cNvSpPr/>
          <p:nvPr/>
        </p:nvSpPr>
        <p:spPr>
          <a:xfrm>
            <a:off x="10971471" y="5663835"/>
            <a:ext cx="176470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Posterior</a:t>
            </a:r>
          </a:p>
        </p:txBody>
      </p:sp>
      <p:grpSp>
        <p:nvGrpSpPr>
          <p:cNvPr id="217" name="Group"/>
          <p:cNvGrpSpPr/>
          <p:nvPr/>
        </p:nvGrpSpPr>
        <p:grpSpPr>
          <a:xfrm>
            <a:off x="11290396" y="2403196"/>
            <a:ext cx="1714404" cy="577460"/>
            <a:chOff x="0" y="0"/>
            <a:chExt cx="1714403" cy="577459"/>
          </a:xfrm>
        </p:grpSpPr>
        <p:sp>
          <p:nvSpPr>
            <p:cNvPr id="210" name="Line"/>
            <p:cNvSpPr/>
            <p:nvPr/>
          </p:nvSpPr>
          <p:spPr>
            <a:xfrm flipV="1">
              <a:off x="314709" y="235496"/>
              <a:ext cx="163199" cy="163200"/>
            </a:xfrm>
            <a:prstGeom prst="line">
              <a:avLst/>
            </a:prstGeom>
            <a:noFill/>
            <a:ln w="381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11" name="Line"/>
            <p:cNvSpPr/>
            <p:nvPr/>
          </p:nvSpPr>
          <p:spPr>
            <a:xfrm>
              <a:off x="463772" y="240864"/>
              <a:ext cx="958186" cy="1"/>
            </a:xfrm>
            <a:prstGeom prst="line">
              <a:avLst/>
            </a:prstGeom>
            <a:noFill/>
            <a:ln w="381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12" name="Oval"/>
            <p:cNvSpPr/>
            <p:nvPr/>
          </p:nvSpPr>
          <p:spPr>
            <a:xfrm>
              <a:off x="392981" y="27607"/>
              <a:ext cx="989734" cy="549853"/>
            </a:xfrm>
            <a:prstGeom prst="ellipse">
              <a:avLst/>
            </a:prstGeom>
            <a:gradFill flip="none" rotWithShape="1">
              <a:gsLst>
                <a:gs pos="0">
                  <a:srgbClr val="A9A9A9"/>
                </a:gs>
                <a:gs pos="100000">
                  <a:srgbClr val="212121"/>
                </a:gs>
              </a:gsLst>
              <a:path path="circle">
                <a:fillToRect l="-7922" t="9442" r="107922" b="90557"/>
              </a:path>
            </a:gradFill>
            <a:ln w="12700" cap="flat">
              <a:noFill/>
              <a:miter lim="400000"/>
            </a:ln>
            <a:effectLst>
              <a:outerShdw sx="100000" sy="100000" kx="0" ky="0" algn="b" rotWithShape="0" blurRad="50800" dist="508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13" name="Line"/>
            <p:cNvSpPr/>
            <p:nvPr/>
          </p:nvSpPr>
          <p:spPr>
            <a:xfrm>
              <a:off x="301749" y="405545"/>
              <a:ext cx="958185" cy="1"/>
            </a:xfrm>
            <a:prstGeom prst="line">
              <a:avLst/>
            </a:prstGeom>
            <a:noFill/>
            <a:ln w="381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14" name="Line"/>
            <p:cNvSpPr/>
            <p:nvPr/>
          </p:nvSpPr>
          <p:spPr>
            <a:xfrm flipV="1">
              <a:off x="1245798" y="248563"/>
              <a:ext cx="163199" cy="163200"/>
            </a:xfrm>
            <a:prstGeom prst="line">
              <a:avLst/>
            </a:prstGeom>
            <a:noFill/>
            <a:ln w="381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15" name="A"/>
            <p:cNvSpPr/>
            <p:nvPr/>
          </p:nvSpPr>
          <p:spPr>
            <a:xfrm>
              <a:off x="0" y="0"/>
              <a:ext cx="301750" cy="419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>
                  <a:solidFill>
                    <a:srgbClr val="C82506"/>
                  </a:solidFill>
                </a:defRPr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216" name="P"/>
            <p:cNvSpPr/>
            <p:nvPr/>
          </p:nvSpPr>
          <p:spPr>
            <a:xfrm>
              <a:off x="1429707" y="0"/>
              <a:ext cx="284697" cy="419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>
                  <a:solidFill>
                    <a:srgbClr val="51A7F9"/>
                  </a:solidFill>
                </a:defRPr>
              </a:lvl1pPr>
            </a:lstStyle>
            <a:p>
              <a:pPr/>
              <a:r>
                <a:t>P</a:t>
              </a:r>
            </a:p>
          </p:txBody>
        </p:sp>
      </p:grpSp>
      <p:pic>
        <p:nvPicPr>
          <p:cNvPr id="218" name="par_process_nrmb_tony_carsten.png" descr="par_process_nrmb_tony_carsten.png"/>
          <p:cNvPicPr>
            <a:picLocks noChangeAspect="1"/>
          </p:cNvPicPr>
          <p:nvPr/>
        </p:nvPicPr>
        <p:blipFill>
          <a:blip r:embed="rId5">
            <a:extLst/>
          </a:blip>
          <a:srcRect l="13509" t="36485" r="0" b="32536"/>
          <a:stretch>
            <a:fillRect/>
          </a:stretch>
        </p:blipFill>
        <p:spPr>
          <a:xfrm>
            <a:off x="280128" y="1454150"/>
            <a:ext cx="3461879" cy="115462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4" name="Group"/>
          <p:cNvGrpSpPr/>
          <p:nvPr/>
        </p:nvGrpSpPr>
        <p:grpSpPr>
          <a:xfrm>
            <a:off x="795168" y="4262622"/>
            <a:ext cx="11160555" cy="3362632"/>
            <a:chOff x="0" y="0"/>
            <a:chExt cx="11160553" cy="3362631"/>
          </a:xfrm>
        </p:grpSpPr>
        <p:grpSp>
          <p:nvGrpSpPr>
            <p:cNvPr id="221" name="Group"/>
            <p:cNvGrpSpPr/>
            <p:nvPr/>
          </p:nvGrpSpPr>
          <p:grpSpPr>
            <a:xfrm>
              <a:off x="364760" y="1096964"/>
              <a:ext cx="10795794" cy="2265668"/>
              <a:chOff x="0" y="0"/>
              <a:chExt cx="10795793" cy="2265667"/>
            </a:xfrm>
          </p:grpSpPr>
          <p:sp>
            <p:nvSpPr>
              <p:cNvPr id="219" name="How is this polarity on the cell surface established?"/>
              <p:cNvSpPr/>
              <p:nvPr/>
            </p:nvSpPr>
            <p:spPr>
              <a:xfrm>
                <a:off x="0" y="1706867"/>
                <a:ext cx="10795794" cy="558801"/>
              </a:xfrm>
              <a:prstGeom prst="rect">
                <a:avLst/>
              </a:prstGeom>
              <a:solidFill>
                <a:srgbClr val="FFFB0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50800" dir="5400000">
                  <a:srgbClr val="000000">
                    <a:alpha val="7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1"/>
                </a:lvl1pPr>
              </a:lstStyle>
              <a:p>
                <a:pPr/>
                <a:r>
                  <a:t>How is this polarity on the cell surface established?</a:t>
                </a:r>
              </a:p>
            </p:txBody>
          </p:sp>
          <p:sp>
            <p:nvSpPr>
              <p:cNvPr id="220" name="Arrow"/>
              <p:cNvSpPr/>
              <p:nvPr/>
            </p:nvSpPr>
            <p:spPr>
              <a:xfrm>
                <a:off x="4476394" y="0"/>
                <a:ext cx="1473201" cy="939800"/>
              </a:xfrm>
              <a:prstGeom prst="rightArrow">
                <a:avLst>
                  <a:gd name="adj1" fmla="val 33760"/>
                  <a:gd name="adj2" fmla="val 97584"/>
                </a:avLst>
              </a:prstGeom>
              <a:blipFill rotWithShape="1">
                <a:blip r:embed="rId6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</p:grpSp>
        <p:pic>
          <p:nvPicPr>
            <p:cNvPr id="222" name="unpolarized.tif" descr="unpolarized.ti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4578"/>
              <a:ext cx="4805532" cy="2832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3" name="polarized.tif" descr="polarized.tif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6189831" y="0"/>
              <a:ext cx="4813301" cy="28366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0000" fill="hold"/>
                                        <p:tgtEl>
                                          <p:spTgt spid="2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204"/>
                </p:tgtEl>
              </p:cMediaNode>
            </p:video>
          </p:childTnLst>
        </p:cTn>
      </p:par>
    </p:tnLst>
    <p:bldLst>
      <p:bldP build="whole" bldLvl="1" animBg="1" rev="0" advAuto="0" spid="224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he surface of the Cell"/>
          <p:cNvSpPr txBox="1"/>
          <p:nvPr>
            <p:ph type="title"/>
          </p:nvPr>
        </p:nvSpPr>
        <p:spPr>
          <a:xfrm>
            <a:off x="281276" y="254000"/>
            <a:ext cx="12442247" cy="1397000"/>
          </a:xfrm>
          <a:prstGeom prst="rect">
            <a:avLst/>
          </a:prstGeom>
        </p:spPr>
        <p:txBody>
          <a:bodyPr/>
          <a:lstStyle/>
          <a:p>
            <a:pPr/>
            <a:r>
              <a:t>The surface of the Cell</a:t>
            </a:r>
          </a:p>
        </p:txBody>
      </p:sp>
      <p:grpSp>
        <p:nvGrpSpPr>
          <p:cNvPr id="229" name="Oval"/>
          <p:cNvGrpSpPr/>
          <p:nvPr/>
        </p:nvGrpSpPr>
        <p:grpSpPr>
          <a:xfrm>
            <a:off x="1061222" y="2163495"/>
            <a:ext cx="9964796" cy="5623936"/>
            <a:chOff x="0" y="0"/>
            <a:chExt cx="9964794" cy="5623935"/>
          </a:xfrm>
        </p:grpSpPr>
        <p:sp>
          <p:nvSpPr>
            <p:cNvPr id="228" name="Oval"/>
            <p:cNvSpPr/>
            <p:nvPr/>
          </p:nvSpPr>
          <p:spPr>
            <a:xfrm>
              <a:off x="95249" y="95250"/>
              <a:ext cx="9774296" cy="5433436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pic>
          <p:nvPicPr>
            <p:cNvPr id="227" name="Oval" descr="Oval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9964795" cy="5623936"/>
            </a:xfrm>
            <a:prstGeom prst="rect">
              <a:avLst/>
            </a:prstGeom>
            <a:effectLst/>
          </p:spPr>
        </p:pic>
      </p:grpSp>
      <p:pic>
        <p:nvPicPr>
          <p:cNvPr id="230" name="Oval" descr="Oval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flipH="1" rot="10800000">
            <a:off x="1179165" y="2271445"/>
            <a:ext cx="9742640" cy="5408036"/>
          </a:xfrm>
          <a:prstGeom prst="rect">
            <a:avLst/>
          </a:prstGeom>
        </p:spPr>
      </p:pic>
      <p:pic>
        <p:nvPicPr>
          <p:cNvPr id="232" name="Oval" descr="Oval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0800000">
            <a:off x="1172299" y="2272796"/>
            <a:ext cx="9742641" cy="5408036"/>
          </a:xfrm>
          <a:prstGeom prst="rect">
            <a:avLst/>
          </a:prstGeom>
        </p:spPr>
      </p:pic>
      <p:sp>
        <p:nvSpPr>
          <p:cNvPr id="234" name="Cytoplasm"/>
          <p:cNvSpPr/>
          <p:nvPr/>
        </p:nvSpPr>
        <p:spPr>
          <a:xfrm>
            <a:off x="3774627" y="3250807"/>
            <a:ext cx="202148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Cytoplasm</a:t>
            </a:r>
          </a:p>
        </p:txBody>
      </p:sp>
      <p:grpSp>
        <p:nvGrpSpPr>
          <p:cNvPr id="237" name="Group"/>
          <p:cNvGrpSpPr/>
          <p:nvPr/>
        </p:nvGrpSpPr>
        <p:grpSpPr>
          <a:xfrm>
            <a:off x="924470" y="1524000"/>
            <a:ext cx="2850158" cy="1300047"/>
            <a:chOff x="0" y="0"/>
            <a:chExt cx="2850157" cy="1300046"/>
          </a:xfrm>
        </p:grpSpPr>
        <p:sp>
          <p:nvSpPr>
            <p:cNvPr id="235" name="Cell membrane"/>
            <p:cNvSpPr/>
            <p:nvPr/>
          </p:nvSpPr>
          <p:spPr>
            <a:xfrm>
              <a:off x="0" y="0"/>
              <a:ext cx="2850158" cy="558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53585F"/>
                  </a:solidFill>
                </a:defRPr>
              </a:lvl1pPr>
            </a:lstStyle>
            <a:p>
              <a:pPr/>
              <a:r>
                <a:t>Cell membrane</a:t>
              </a:r>
            </a:p>
          </p:txBody>
        </p:sp>
        <p:sp>
          <p:nvSpPr>
            <p:cNvPr id="236" name="Line"/>
            <p:cNvSpPr/>
            <p:nvPr/>
          </p:nvSpPr>
          <p:spPr>
            <a:xfrm>
              <a:off x="1643740" y="569167"/>
              <a:ext cx="518818" cy="73088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250" name="Group"/>
          <p:cNvGrpSpPr/>
          <p:nvPr/>
        </p:nvGrpSpPr>
        <p:grpSpPr>
          <a:xfrm>
            <a:off x="7107089" y="2843791"/>
            <a:ext cx="2338686" cy="2511104"/>
            <a:chOff x="0" y="-50802"/>
            <a:chExt cx="2338685" cy="2511103"/>
          </a:xfrm>
        </p:grpSpPr>
        <p:pic>
          <p:nvPicPr>
            <p:cNvPr id="238" name="Line" descr="Lin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81473" y="-50803"/>
              <a:ext cx="394731" cy="1280286"/>
            </a:xfrm>
            <a:prstGeom prst="rect">
              <a:avLst/>
            </a:prstGeom>
            <a:effectLst/>
          </p:spPr>
        </p:pic>
        <p:pic>
          <p:nvPicPr>
            <p:cNvPr id="240" name="Line" descr="Lin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971977" y="-7435"/>
              <a:ext cx="394731" cy="1280286"/>
            </a:xfrm>
            <a:prstGeom prst="rect">
              <a:avLst/>
            </a:prstGeom>
            <a:effectLst/>
          </p:spPr>
        </p:pic>
        <p:sp>
          <p:nvSpPr>
            <p:cNvPr id="242" name="Circle"/>
            <p:cNvSpPr/>
            <p:nvPr/>
          </p:nvSpPr>
          <p:spPr>
            <a:xfrm>
              <a:off x="781477" y="1177600"/>
              <a:ext cx="190501" cy="190501"/>
            </a:xfrm>
            <a:prstGeom prst="ellipse">
              <a:avLst/>
            </a:prstGeom>
            <a:solidFill>
              <a:srgbClr val="70BF41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43" name="Circle"/>
            <p:cNvSpPr/>
            <p:nvPr/>
          </p:nvSpPr>
          <p:spPr>
            <a:xfrm>
              <a:off x="883592" y="1412550"/>
              <a:ext cx="190501" cy="190501"/>
            </a:xfrm>
            <a:prstGeom prst="ellipse">
              <a:avLst/>
            </a:prstGeom>
            <a:solidFill>
              <a:srgbClr val="70BF41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44" name="Circle"/>
            <p:cNvSpPr/>
            <p:nvPr/>
          </p:nvSpPr>
          <p:spPr>
            <a:xfrm>
              <a:off x="1074092" y="1272850"/>
              <a:ext cx="190501" cy="190501"/>
            </a:xfrm>
            <a:prstGeom prst="ellipse">
              <a:avLst/>
            </a:prstGeom>
            <a:solidFill>
              <a:srgbClr val="70BF41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45" name="Circle"/>
            <p:cNvSpPr/>
            <p:nvPr/>
          </p:nvSpPr>
          <p:spPr>
            <a:xfrm>
              <a:off x="781477" y="1647500"/>
              <a:ext cx="190501" cy="190501"/>
            </a:xfrm>
            <a:prstGeom prst="ellipse">
              <a:avLst/>
            </a:prstGeom>
            <a:solidFill>
              <a:srgbClr val="C8250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46" name="Circle"/>
            <p:cNvSpPr/>
            <p:nvPr/>
          </p:nvSpPr>
          <p:spPr>
            <a:xfrm>
              <a:off x="614305" y="1393500"/>
              <a:ext cx="190501" cy="190501"/>
            </a:xfrm>
            <a:prstGeom prst="ellipse">
              <a:avLst/>
            </a:prstGeom>
            <a:solidFill>
              <a:srgbClr val="C8250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47" name="Circle"/>
            <p:cNvSpPr/>
            <p:nvPr/>
          </p:nvSpPr>
          <p:spPr>
            <a:xfrm>
              <a:off x="423805" y="1272850"/>
              <a:ext cx="190501" cy="190501"/>
            </a:xfrm>
            <a:prstGeom prst="ellipse">
              <a:avLst/>
            </a:prstGeom>
            <a:solidFill>
              <a:srgbClr val="70BF41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48" name="Circle"/>
            <p:cNvSpPr/>
            <p:nvPr/>
          </p:nvSpPr>
          <p:spPr>
            <a:xfrm>
              <a:off x="1074092" y="1584000"/>
              <a:ext cx="190501" cy="190501"/>
            </a:xfrm>
            <a:prstGeom prst="ellipse">
              <a:avLst/>
            </a:prstGeom>
            <a:solidFill>
              <a:srgbClr val="C8250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49" name="Turnover"/>
            <p:cNvSpPr/>
            <p:nvPr/>
          </p:nvSpPr>
          <p:spPr>
            <a:xfrm>
              <a:off x="0" y="1838000"/>
              <a:ext cx="2338686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3600">
                  <a:solidFill>
                    <a:srgbClr val="F5D328"/>
                  </a:solidFill>
                </a:defRPr>
              </a:lvl1pPr>
            </a:lstStyle>
            <a:p>
              <a:pPr/>
              <a:r>
                <a:t>Turnover</a:t>
              </a:r>
            </a:p>
          </p:txBody>
        </p:sp>
      </p:grpSp>
      <p:grpSp>
        <p:nvGrpSpPr>
          <p:cNvPr id="253" name="Group"/>
          <p:cNvGrpSpPr/>
          <p:nvPr/>
        </p:nvGrpSpPr>
        <p:grpSpPr>
          <a:xfrm>
            <a:off x="7287682" y="1526232"/>
            <a:ext cx="1977500" cy="988850"/>
            <a:chOff x="0" y="0"/>
            <a:chExt cx="1977499" cy="988849"/>
          </a:xfrm>
        </p:grpSpPr>
        <p:sp>
          <p:nvSpPr>
            <p:cNvPr id="251" name="Cortex"/>
            <p:cNvSpPr/>
            <p:nvPr/>
          </p:nvSpPr>
          <p:spPr>
            <a:xfrm>
              <a:off x="674757" y="0"/>
              <a:ext cx="1302743" cy="558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0B5D18"/>
                  </a:solidFill>
                </a:defRPr>
              </a:lvl1pPr>
            </a:lstStyle>
            <a:p>
              <a:pPr/>
              <a:r>
                <a:t>Cortex</a:t>
              </a:r>
            </a:p>
          </p:txBody>
        </p:sp>
        <p:sp>
          <p:nvSpPr>
            <p:cNvPr id="252" name="Line"/>
            <p:cNvSpPr/>
            <p:nvPr/>
          </p:nvSpPr>
          <p:spPr>
            <a:xfrm flipH="1">
              <a:off x="0" y="511969"/>
              <a:ext cx="838955" cy="47688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pic>
        <p:nvPicPr>
          <p:cNvPr id="254" name="cytoskeleton.png" descr="cytoskeleton.png"/>
          <p:cNvPicPr>
            <a:picLocks noChangeAspect="1"/>
          </p:cNvPicPr>
          <p:nvPr/>
        </p:nvPicPr>
        <p:blipFill>
          <a:blip r:embed="rId9">
            <a:extLst/>
          </a:blip>
          <a:srcRect l="0" t="0" r="0" b="0"/>
          <a:stretch>
            <a:fillRect/>
          </a:stretch>
        </p:blipFill>
        <p:spPr>
          <a:xfrm>
            <a:off x="281276" y="4099343"/>
            <a:ext cx="4748505" cy="476669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grpSp>
        <p:nvGrpSpPr>
          <p:cNvPr id="264" name="Group"/>
          <p:cNvGrpSpPr/>
          <p:nvPr/>
        </p:nvGrpSpPr>
        <p:grpSpPr>
          <a:xfrm>
            <a:off x="281276" y="2020656"/>
            <a:ext cx="6825814" cy="7539338"/>
            <a:chOff x="0" y="0"/>
            <a:chExt cx="6825813" cy="7539336"/>
          </a:xfrm>
        </p:grpSpPr>
        <p:sp>
          <p:nvSpPr>
            <p:cNvPr id="255" name="Square"/>
            <p:cNvSpPr/>
            <p:nvPr/>
          </p:nvSpPr>
          <p:spPr>
            <a:xfrm>
              <a:off x="6081898" y="0"/>
              <a:ext cx="743916" cy="7525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57" name="Line"/>
            <p:cNvSpPr/>
            <p:nvPr/>
          </p:nvSpPr>
          <p:spPr>
            <a:xfrm flipV="1">
              <a:off x="223865" y="25413"/>
              <a:ext cx="5888971" cy="2269776"/>
            </a:xfrm>
            <a:prstGeom prst="line">
              <a:avLst/>
            </a:prstGeom>
            <a:noFill/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59" name="Line"/>
            <p:cNvSpPr/>
            <p:nvPr/>
          </p:nvSpPr>
          <p:spPr>
            <a:xfrm flipV="1">
              <a:off x="4546772" y="828800"/>
              <a:ext cx="2237059" cy="5845386"/>
            </a:xfrm>
            <a:prstGeom prst="line">
              <a:avLst/>
            </a:prstGeom>
            <a:noFill/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60" name="Myosin"/>
            <p:cNvSpPr/>
            <p:nvPr/>
          </p:nvSpPr>
          <p:spPr>
            <a:xfrm>
              <a:off x="3087528" y="6980536"/>
              <a:ext cx="1445023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Myosin</a:t>
              </a:r>
            </a:p>
          </p:txBody>
        </p:sp>
        <p:sp>
          <p:nvSpPr>
            <p:cNvPr id="261" name="F-Actin"/>
            <p:cNvSpPr/>
            <p:nvPr/>
          </p:nvSpPr>
          <p:spPr>
            <a:xfrm>
              <a:off x="0" y="6980536"/>
              <a:ext cx="1466454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F-Actin</a:t>
              </a:r>
            </a:p>
          </p:txBody>
        </p:sp>
        <p:sp>
          <p:nvSpPr>
            <p:cNvPr id="262" name="Line"/>
            <p:cNvSpPr/>
            <p:nvPr/>
          </p:nvSpPr>
          <p:spPr>
            <a:xfrm flipV="1">
              <a:off x="1065005" y="5990855"/>
              <a:ext cx="775738" cy="974693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63" name="Line"/>
            <p:cNvSpPr/>
            <p:nvPr/>
          </p:nvSpPr>
          <p:spPr>
            <a:xfrm flipH="1" flipV="1">
              <a:off x="3249178" y="5874158"/>
              <a:ext cx="693370" cy="1090573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pic>
        <p:nvPicPr>
          <p:cNvPr id="265" name="Image" descr="Image"/>
          <p:cNvPicPr>
            <a:picLocks noChangeAspect="1"/>
          </p:cNvPicPr>
          <p:nvPr/>
        </p:nvPicPr>
        <p:blipFill>
          <a:blip r:embed="rId10">
            <a:extLst/>
          </a:blip>
          <a:srcRect l="2158" t="0" r="2158" b="0"/>
          <a:stretch>
            <a:fillRect/>
          </a:stretch>
        </p:blipFill>
        <p:spPr>
          <a:xfrm>
            <a:off x="8276432" y="5627358"/>
            <a:ext cx="4336913" cy="393266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fast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0" grpId="1"/>
      <p:bldP build="whole" bldLvl="1" animBg="1" rev="0" advAuto="0" spid="254" grpId="3"/>
      <p:bldP build="whole" bldLvl="1" animBg="1" rev="0" advAuto="0" spid="264" grpId="2"/>
      <p:bldP build="whole" bldLvl="1" animBg="1" rev="0" advAuto="0" spid="265" grpId="4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par_process_nrmb_tony_carsten.png" descr="par_process_nrmb_tony_carsten.png"/>
          <p:cNvPicPr>
            <a:picLocks noChangeAspect="1"/>
          </p:cNvPicPr>
          <p:nvPr/>
        </p:nvPicPr>
        <p:blipFill>
          <a:blip r:embed="rId3">
            <a:extLst/>
          </a:blip>
          <a:srcRect l="13509" t="36485" r="0" b="32536"/>
          <a:stretch>
            <a:fillRect/>
          </a:stretch>
        </p:blipFill>
        <p:spPr>
          <a:xfrm>
            <a:off x="218662" y="1473200"/>
            <a:ext cx="7470547" cy="2491614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PAR polarity in C. elegans"/>
          <p:cNvSpPr/>
          <p:nvPr/>
        </p:nvSpPr>
        <p:spPr>
          <a:xfrm>
            <a:off x="88900" y="254000"/>
            <a:ext cx="12814300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7200">
                <a:solidFill>
                  <a:srgbClr val="51A7F9"/>
                </a:solidFill>
              </a:defRPr>
            </a:pPr>
            <a:r>
              <a:t>PAR polarity in </a:t>
            </a:r>
            <a:r>
              <a:rPr i="1"/>
              <a:t>C. elegans</a:t>
            </a:r>
          </a:p>
        </p:txBody>
      </p:sp>
      <p:sp>
        <p:nvSpPr>
          <p:cNvPr id="271" name="Hoege &amp; Hyman, Nat Rev Mol Cell Biol (2013)"/>
          <p:cNvSpPr/>
          <p:nvPr/>
        </p:nvSpPr>
        <p:spPr>
          <a:xfrm>
            <a:off x="7337135" y="9073415"/>
            <a:ext cx="5566065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Hoege &amp; Hyman, Nat Rev Mol Cell Biol (2013)</a:t>
            </a:r>
          </a:p>
        </p:txBody>
      </p:sp>
      <p:grpSp>
        <p:nvGrpSpPr>
          <p:cNvPr id="274" name="Group"/>
          <p:cNvGrpSpPr/>
          <p:nvPr/>
        </p:nvGrpSpPr>
        <p:grpSpPr>
          <a:xfrm>
            <a:off x="6069357" y="6340157"/>
            <a:ext cx="869145" cy="525781"/>
            <a:chOff x="0" y="0"/>
            <a:chExt cx="869143" cy="525780"/>
          </a:xfrm>
        </p:grpSpPr>
        <p:sp>
          <p:nvSpPr>
            <p:cNvPr id="272" name="10mts"/>
            <p:cNvSpPr/>
            <p:nvPr/>
          </p:nvSpPr>
          <p:spPr>
            <a:xfrm>
              <a:off x="0" y="0"/>
              <a:ext cx="869144" cy="419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/>
              </a:lvl1pPr>
            </a:lstStyle>
            <a:p>
              <a:pPr/>
              <a:r>
                <a:t>10mts</a:t>
              </a:r>
            </a:p>
          </p:txBody>
        </p:sp>
        <p:sp>
          <p:nvSpPr>
            <p:cNvPr id="273" name="Line"/>
            <p:cNvSpPr/>
            <p:nvPr/>
          </p:nvSpPr>
          <p:spPr>
            <a:xfrm>
              <a:off x="148153" y="525780"/>
              <a:ext cx="618058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pic>
        <p:nvPicPr>
          <p:cNvPr id="275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3645" r="0" b="3645"/>
          <a:stretch>
            <a:fillRect/>
          </a:stretch>
        </p:blipFill>
        <p:spPr>
          <a:xfrm>
            <a:off x="745421" y="5971682"/>
            <a:ext cx="5350715" cy="2688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0" t="3168" r="0" b="3168"/>
          <a:stretch>
            <a:fillRect/>
          </a:stretch>
        </p:blipFill>
        <p:spPr>
          <a:xfrm>
            <a:off x="7098515" y="5929432"/>
            <a:ext cx="5254292" cy="279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Line"/>
          <p:cNvSpPr/>
          <p:nvPr/>
        </p:nvSpPr>
        <p:spPr>
          <a:xfrm>
            <a:off x="390146" y="2911870"/>
            <a:ext cx="2092420" cy="4994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fill="norm" stroke="1" extrusionOk="0">
                <a:moveTo>
                  <a:pt x="0" y="306"/>
                </a:moveTo>
                <a:cubicBezTo>
                  <a:pt x="7482" y="21600"/>
                  <a:pt x="14682" y="21498"/>
                  <a:pt x="21600" y="0"/>
                </a:cubicBezTo>
              </a:path>
            </a:pathLst>
          </a:custGeom>
          <a:ln w="762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8" name="Line"/>
          <p:cNvSpPr/>
          <p:nvPr/>
        </p:nvSpPr>
        <p:spPr>
          <a:xfrm>
            <a:off x="218662" y="3926681"/>
            <a:ext cx="2436604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285" name="Group"/>
          <p:cNvGrpSpPr/>
          <p:nvPr/>
        </p:nvGrpSpPr>
        <p:grpSpPr>
          <a:xfrm>
            <a:off x="4958269" y="4563919"/>
            <a:ext cx="2873352" cy="1192038"/>
            <a:chOff x="0" y="0"/>
            <a:chExt cx="2873350" cy="1192036"/>
          </a:xfrm>
        </p:grpSpPr>
        <p:sp>
          <p:nvSpPr>
            <p:cNvPr id="279" name="Bistability"/>
            <p:cNvSpPr/>
            <p:nvPr/>
          </p:nvSpPr>
          <p:spPr>
            <a:xfrm>
              <a:off x="0" y="0"/>
              <a:ext cx="2873351" cy="622300"/>
            </a:xfrm>
            <a:prstGeom prst="rect">
              <a:avLst/>
            </a:prstGeom>
            <a:solidFill>
              <a:srgbClr val="EC5D5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3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Bistability   </a:t>
              </a:r>
            </a:p>
          </p:txBody>
        </p:sp>
        <p:grpSp>
          <p:nvGrpSpPr>
            <p:cNvPr id="284" name="Group"/>
            <p:cNvGrpSpPr/>
            <p:nvPr/>
          </p:nvGrpSpPr>
          <p:grpSpPr>
            <a:xfrm>
              <a:off x="977843" y="702533"/>
              <a:ext cx="1547572" cy="489504"/>
              <a:chOff x="0" y="0"/>
              <a:chExt cx="1547570" cy="489503"/>
            </a:xfrm>
          </p:grpSpPr>
          <p:sp>
            <p:nvSpPr>
              <p:cNvPr id="281" name="Line"/>
              <p:cNvSpPr/>
              <p:nvPr/>
            </p:nvSpPr>
            <p:spPr>
              <a:xfrm flipH="1">
                <a:off x="0" y="83"/>
                <a:ext cx="723832" cy="486564"/>
              </a:xfrm>
              <a:prstGeom prst="line">
                <a:avLst/>
              </a:prstGeom>
              <a:noFill/>
              <a:ln>
                <a:noFill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283" name="Line"/>
              <p:cNvSpPr/>
              <p:nvPr/>
            </p:nvSpPr>
            <p:spPr>
              <a:xfrm>
                <a:off x="737096" y="0"/>
                <a:ext cx="810475" cy="489504"/>
              </a:xfrm>
              <a:prstGeom prst="line">
                <a:avLst/>
              </a:prstGeom>
              <a:noFill/>
              <a:ln>
                <a:noFill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</p:grpSp>
      </p:grpSp>
      <p:pic>
        <p:nvPicPr>
          <p:cNvPr id="286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2158" t="0" r="2158" b="0"/>
          <a:stretch>
            <a:fillRect/>
          </a:stretch>
        </p:blipFill>
        <p:spPr>
          <a:xfrm>
            <a:off x="8276432" y="1524000"/>
            <a:ext cx="4336913" cy="39326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xit" nodeType="afterEffect" presetSubtype="0" presetID="1" grpId="2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path" nodeType="afterEffect" presetSubtype="0" presetID="-1" grpId="4" accel="50000" decel="50000" fill="hold">
                                  <p:stCondLst>
                                    <p:cond delay="200"/>
                                  </p:stCondLst>
                                  <p:childTnLst>
                                    <p:animMotion path="M 0.000000 0.000000 L 0.152543 0.449293" origin="layout" pathEditMode="relative">
                                      <p:cBhvr>
                                        <p:cTn id="15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mph" nodeType="withEffect" presetSubtype="0" presetID="6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27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Class="exit" nodeType="afterEffect" presetSubtype="0" presetID="1" grpId="6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4" grpId="8"/>
      <p:bldP build="whole" bldLvl="1" animBg="1" rev="0" advAuto="0" spid="276" grpId="9"/>
      <p:bldP build="whole" bldLvl="1" animBg="1" rev="0" advAuto="0" spid="285" grpId="10"/>
      <p:bldP build="whole" bldLvl="1" animBg="1" rev="0" advAuto="0" spid="278" grpId="3"/>
      <p:bldP build="whole" bldLvl="1" animBg="1" rev="0" advAuto="0" spid="278" grpId="5"/>
      <p:bldP build="whole" bldLvl="1" animBg="1" rev="0" advAuto="0" spid="278" grpId="6"/>
      <p:bldP build="whole" bldLvl="1" animBg="1" rev="0" advAuto="0" spid="275" grpId="7"/>
      <p:bldP build="whole" bldLvl="1" animBg="1" rev="0" advAuto="0" spid="277" grpId="1"/>
      <p:bldP build="whole" bldLvl="1" animBg="1" rev="0" advAuto="0" spid="277" grpId="2"/>
    </p:bldLst>
  </p:timing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5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eorgia"/>
        <a:ea typeface="Georgia"/>
        <a:cs typeface="Georgia"/>
      </a:majorFont>
      <a:minorFont>
        <a:latin typeface="Georgia"/>
        <a:ea typeface="Georgia"/>
        <a:cs typeface="Georgi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eorgia"/>
        <a:ea typeface="Georgia"/>
        <a:cs typeface="Georgia"/>
      </a:majorFont>
      <a:minorFont>
        <a:latin typeface="Georgia"/>
        <a:ea typeface="Georgia"/>
        <a:cs typeface="Georgi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